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62" r:id="rId2"/>
    <p:sldId id="257" r:id="rId3"/>
    <p:sldId id="264" r:id="rId4"/>
    <p:sldId id="259" r:id="rId5"/>
    <p:sldId id="275" r:id="rId6"/>
    <p:sldId id="265" r:id="rId7"/>
    <p:sldId id="266" r:id="rId8"/>
    <p:sldId id="268" r:id="rId9"/>
    <p:sldId id="269" r:id="rId10"/>
    <p:sldId id="271" r:id="rId11"/>
    <p:sldId id="256" r:id="rId12"/>
    <p:sldId id="272" r:id="rId13"/>
    <p:sldId id="273" r:id="rId14"/>
    <p:sldId id="260" r:id="rId15"/>
    <p:sldId id="261"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C320B-B9BE-4703-B8B6-D39A15D1F5E4}" v="26" dt="2021-09-14T15:50:50.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38D45-FD44-4CDD-BECE-60FDF044CA9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5C4DA1-630D-44DC-A68D-E27DA1A22406}">
      <dgm:prSet/>
      <dgm:spPr/>
      <dgm:t>
        <a:bodyPr/>
        <a:lstStyle/>
        <a:p>
          <a:pPr>
            <a:defRPr cap="all"/>
          </a:pPr>
          <a:r>
            <a:rPr lang="en-US" dirty="0"/>
            <a:t>Conferences will be scheduled October </a:t>
          </a:r>
        </a:p>
        <a:p>
          <a:pPr>
            <a:defRPr cap="all"/>
          </a:pPr>
          <a:r>
            <a:rPr lang="en-US" dirty="0"/>
            <a:t>19</a:t>
          </a:r>
          <a:r>
            <a:rPr lang="en-US" baseline="30000" dirty="0"/>
            <a:t>th</a:t>
          </a:r>
          <a:r>
            <a:rPr lang="en-US" dirty="0"/>
            <a:t>-29</a:t>
          </a:r>
          <a:r>
            <a:rPr lang="en-US" baseline="30000" dirty="0"/>
            <a:t>th</a:t>
          </a:r>
          <a:endParaRPr lang="en-US" dirty="0"/>
        </a:p>
      </dgm:t>
    </dgm:pt>
    <dgm:pt modelId="{76B57431-D577-479C-B3ED-E525DC96815C}" type="parTrans" cxnId="{B8642CF0-13BC-418B-965A-AB3ECF4A95C7}">
      <dgm:prSet/>
      <dgm:spPr/>
      <dgm:t>
        <a:bodyPr/>
        <a:lstStyle/>
        <a:p>
          <a:endParaRPr lang="en-US"/>
        </a:p>
      </dgm:t>
    </dgm:pt>
    <dgm:pt modelId="{125755B1-199C-49B2-B643-198618028DFB}" type="sibTrans" cxnId="{B8642CF0-13BC-418B-965A-AB3ECF4A95C7}">
      <dgm:prSet/>
      <dgm:spPr/>
      <dgm:t>
        <a:bodyPr/>
        <a:lstStyle/>
        <a:p>
          <a:endParaRPr lang="en-US"/>
        </a:p>
      </dgm:t>
    </dgm:pt>
    <dgm:pt modelId="{D1C2B7F1-9257-43E0-A13D-AF84F1E59727}">
      <dgm:prSet/>
      <dgm:spPr/>
      <dgm:t>
        <a:bodyPr/>
        <a:lstStyle/>
        <a:p>
          <a:pPr>
            <a:defRPr cap="all"/>
          </a:pPr>
          <a:r>
            <a:rPr lang="en-US"/>
            <a:t>These will be offered through phone calls</a:t>
          </a:r>
        </a:p>
      </dgm:t>
    </dgm:pt>
    <dgm:pt modelId="{B53101D2-036A-4A56-9218-BAF290D70BDF}" type="parTrans" cxnId="{7659F337-D781-495F-88A0-B557B8F5B4F8}">
      <dgm:prSet/>
      <dgm:spPr/>
      <dgm:t>
        <a:bodyPr/>
        <a:lstStyle/>
        <a:p>
          <a:endParaRPr lang="en-US"/>
        </a:p>
      </dgm:t>
    </dgm:pt>
    <dgm:pt modelId="{FF8ACC06-0BA8-4827-904E-104F55E95575}" type="sibTrans" cxnId="{7659F337-D781-495F-88A0-B557B8F5B4F8}">
      <dgm:prSet/>
      <dgm:spPr/>
      <dgm:t>
        <a:bodyPr/>
        <a:lstStyle/>
        <a:p>
          <a:endParaRPr lang="en-US"/>
        </a:p>
      </dgm:t>
    </dgm:pt>
    <dgm:pt modelId="{A917BD58-3CEB-46B9-987F-62482119DB78}">
      <dgm:prSet/>
      <dgm:spPr/>
      <dgm:t>
        <a:bodyPr/>
        <a:lstStyle/>
        <a:p>
          <a:pPr>
            <a:defRPr cap="all"/>
          </a:pPr>
          <a:r>
            <a:rPr lang="en-US"/>
            <a:t>Your child’s teacher will contact you to set up your day and time</a:t>
          </a:r>
        </a:p>
      </dgm:t>
    </dgm:pt>
    <dgm:pt modelId="{D09FE409-2932-43C4-ADA6-CD5452119050}" type="parTrans" cxnId="{992CA935-1F78-4DE7-9981-F178C2EA9D06}">
      <dgm:prSet/>
      <dgm:spPr/>
      <dgm:t>
        <a:bodyPr/>
        <a:lstStyle/>
        <a:p>
          <a:endParaRPr lang="en-US"/>
        </a:p>
      </dgm:t>
    </dgm:pt>
    <dgm:pt modelId="{8A49C471-982C-4E8B-BFF7-1D0E7D2E942F}" type="sibTrans" cxnId="{992CA935-1F78-4DE7-9981-F178C2EA9D06}">
      <dgm:prSet/>
      <dgm:spPr/>
      <dgm:t>
        <a:bodyPr/>
        <a:lstStyle/>
        <a:p>
          <a:endParaRPr lang="en-US"/>
        </a:p>
      </dgm:t>
    </dgm:pt>
    <dgm:pt modelId="{BD9A3A48-6FB5-4563-9175-C339897A8A93}" type="pres">
      <dgm:prSet presAssocID="{4E438D45-FD44-4CDD-BECE-60FDF044CA95}" presName="root" presStyleCnt="0">
        <dgm:presLayoutVars>
          <dgm:dir/>
          <dgm:resizeHandles val="exact"/>
        </dgm:presLayoutVars>
      </dgm:prSet>
      <dgm:spPr/>
    </dgm:pt>
    <dgm:pt modelId="{66D5F9AA-45AA-4865-82FA-C6042EAE2C7E}" type="pres">
      <dgm:prSet presAssocID="{105C4DA1-630D-44DC-A68D-E27DA1A22406}" presName="compNode" presStyleCnt="0"/>
      <dgm:spPr/>
    </dgm:pt>
    <dgm:pt modelId="{98D4ADB2-DB5D-4970-A88C-82DDCA8BCDCC}" type="pres">
      <dgm:prSet presAssocID="{105C4DA1-630D-44DC-A68D-E27DA1A22406}" presName="iconBgRect" presStyleLbl="bgShp" presStyleIdx="0" presStyleCnt="3"/>
      <dgm:spPr/>
    </dgm:pt>
    <dgm:pt modelId="{A5D13480-DEAD-4571-A986-B4B19D83DB39}" type="pres">
      <dgm:prSet presAssocID="{105C4DA1-630D-44DC-A68D-E27DA1A224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3C1D586D-9FF1-4769-9A13-3FC1C5D768BC}" type="pres">
      <dgm:prSet presAssocID="{105C4DA1-630D-44DC-A68D-E27DA1A22406}" presName="spaceRect" presStyleCnt="0"/>
      <dgm:spPr/>
    </dgm:pt>
    <dgm:pt modelId="{A218D4B3-02D6-4947-8A46-1BEB2A63473C}" type="pres">
      <dgm:prSet presAssocID="{105C4DA1-630D-44DC-A68D-E27DA1A22406}" presName="textRect" presStyleLbl="revTx" presStyleIdx="0" presStyleCnt="3">
        <dgm:presLayoutVars>
          <dgm:chMax val="1"/>
          <dgm:chPref val="1"/>
        </dgm:presLayoutVars>
      </dgm:prSet>
      <dgm:spPr/>
    </dgm:pt>
    <dgm:pt modelId="{824DB2CC-CD72-4D54-8061-3B8D1EECFCA8}" type="pres">
      <dgm:prSet presAssocID="{125755B1-199C-49B2-B643-198618028DFB}" presName="sibTrans" presStyleCnt="0"/>
      <dgm:spPr/>
    </dgm:pt>
    <dgm:pt modelId="{3B77F3E2-48FD-45F9-B391-DF7A55B18D35}" type="pres">
      <dgm:prSet presAssocID="{D1C2B7F1-9257-43E0-A13D-AF84F1E59727}" presName="compNode" presStyleCnt="0"/>
      <dgm:spPr/>
    </dgm:pt>
    <dgm:pt modelId="{616B171F-EA21-4763-96B5-ED0A559CAE31}" type="pres">
      <dgm:prSet presAssocID="{D1C2B7F1-9257-43E0-A13D-AF84F1E59727}" presName="iconBgRect" presStyleLbl="bgShp" presStyleIdx="1" presStyleCnt="3"/>
      <dgm:spPr/>
    </dgm:pt>
    <dgm:pt modelId="{51A34131-2BBB-43E9-8AD0-3E65FCAC6CF9}" type="pres">
      <dgm:prSet presAssocID="{D1C2B7F1-9257-43E0-A13D-AF84F1E597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eiver"/>
        </a:ext>
      </dgm:extLst>
    </dgm:pt>
    <dgm:pt modelId="{9E4A532F-29EC-45BF-81DE-9C11EF9B2555}" type="pres">
      <dgm:prSet presAssocID="{D1C2B7F1-9257-43E0-A13D-AF84F1E59727}" presName="spaceRect" presStyleCnt="0"/>
      <dgm:spPr/>
    </dgm:pt>
    <dgm:pt modelId="{E03049EA-0F18-4D6C-99D3-7B3809ACE81B}" type="pres">
      <dgm:prSet presAssocID="{D1C2B7F1-9257-43E0-A13D-AF84F1E59727}" presName="textRect" presStyleLbl="revTx" presStyleIdx="1" presStyleCnt="3">
        <dgm:presLayoutVars>
          <dgm:chMax val="1"/>
          <dgm:chPref val="1"/>
        </dgm:presLayoutVars>
      </dgm:prSet>
      <dgm:spPr/>
    </dgm:pt>
    <dgm:pt modelId="{CADD00B2-3D40-499E-B82C-91D2AD3BE7B8}" type="pres">
      <dgm:prSet presAssocID="{FF8ACC06-0BA8-4827-904E-104F55E95575}" presName="sibTrans" presStyleCnt="0"/>
      <dgm:spPr/>
    </dgm:pt>
    <dgm:pt modelId="{302D5DA3-EFC6-4EA8-9F46-A2BFA666833B}" type="pres">
      <dgm:prSet presAssocID="{A917BD58-3CEB-46B9-987F-62482119DB78}" presName="compNode" presStyleCnt="0"/>
      <dgm:spPr/>
    </dgm:pt>
    <dgm:pt modelId="{85C8BB4E-B093-4D27-9C84-341E56CE878D}" type="pres">
      <dgm:prSet presAssocID="{A917BD58-3CEB-46B9-987F-62482119DB78}" presName="iconBgRect" presStyleLbl="bgShp" presStyleIdx="2" presStyleCnt="3"/>
      <dgm:spPr/>
    </dgm:pt>
    <dgm:pt modelId="{6C2B1CB2-8717-49F4-A59C-6D2660A48197}" type="pres">
      <dgm:prSet presAssocID="{A917BD58-3CEB-46B9-987F-62482119DB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75BFE134-27EA-42C1-AD19-8B74A5F6D81C}" type="pres">
      <dgm:prSet presAssocID="{A917BD58-3CEB-46B9-987F-62482119DB78}" presName="spaceRect" presStyleCnt="0"/>
      <dgm:spPr/>
    </dgm:pt>
    <dgm:pt modelId="{EF53758A-8000-43E1-B344-4D06346BAB32}" type="pres">
      <dgm:prSet presAssocID="{A917BD58-3CEB-46B9-987F-62482119DB78}" presName="textRect" presStyleLbl="revTx" presStyleIdx="2" presStyleCnt="3">
        <dgm:presLayoutVars>
          <dgm:chMax val="1"/>
          <dgm:chPref val="1"/>
        </dgm:presLayoutVars>
      </dgm:prSet>
      <dgm:spPr/>
    </dgm:pt>
  </dgm:ptLst>
  <dgm:cxnLst>
    <dgm:cxn modelId="{244DA413-3A2F-4E63-8301-24A70AF9EA19}" type="presOf" srcId="{105C4DA1-630D-44DC-A68D-E27DA1A22406}" destId="{A218D4B3-02D6-4947-8A46-1BEB2A63473C}" srcOrd="0" destOrd="0" presId="urn:microsoft.com/office/officeart/2018/5/layout/IconCircleLabelList"/>
    <dgm:cxn modelId="{992CA935-1F78-4DE7-9981-F178C2EA9D06}" srcId="{4E438D45-FD44-4CDD-BECE-60FDF044CA95}" destId="{A917BD58-3CEB-46B9-987F-62482119DB78}" srcOrd="2" destOrd="0" parTransId="{D09FE409-2932-43C4-ADA6-CD5452119050}" sibTransId="{8A49C471-982C-4E8B-BFF7-1D0E7D2E942F}"/>
    <dgm:cxn modelId="{7659F337-D781-495F-88A0-B557B8F5B4F8}" srcId="{4E438D45-FD44-4CDD-BECE-60FDF044CA95}" destId="{D1C2B7F1-9257-43E0-A13D-AF84F1E59727}" srcOrd="1" destOrd="0" parTransId="{B53101D2-036A-4A56-9218-BAF290D70BDF}" sibTransId="{FF8ACC06-0BA8-4827-904E-104F55E95575}"/>
    <dgm:cxn modelId="{DD1E9FC9-FDFC-4D3E-BDCE-800CE16CCB99}" type="presOf" srcId="{D1C2B7F1-9257-43E0-A13D-AF84F1E59727}" destId="{E03049EA-0F18-4D6C-99D3-7B3809ACE81B}" srcOrd="0" destOrd="0" presId="urn:microsoft.com/office/officeart/2018/5/layout/IconCircleLabelList"/>
    <dgm:cxn modelId="{EFBCA5D0-84F0-45BF-98D8-858BAE524F86}" type="presOf" srcId="{A917BD58-3CEB-46B9-987F-62482119DB78}" destId="{EF53758A-8000-43E1-B344-4D06346BAB32}" srcOrd="0" destOrd="0" presId="urn:microsoft.com/office/officeart/2018/5/layout/IconCircleLabelList"/>
    <dgm:cxn modelId="{B8642CF0-13BC-418B-965A-AB3ECF4A95C7}" srcId="{4E438D45-FD44-4CDD-BECE-60FDF044CA95}" destId="{105C4DA1-630D-44DC-A68D-E27DA1A22406}" srcOrd="0" destOrd="0" parTransId="{76B57431-D577-479C-B3ED-E525DC96815C}" sibTransId="{125755B1-199C-49B2-B643-198618028DFB}"/>
    <dgm:cxn modelId="{7BA136F5-FBFC-4D4E-9B17-AD12C1CC4E68}" type="presOf" srcId="{4E438D45-FD44-4CDD-BECE-60FDF044CA95}" destId="{BD9A3A48-6FB5-4563-9175-C339897A8A93}" srcOrd="0" destOrd="0" presId="urn:microsoft.com/office/officeart/2018/5/layout/IconCircleLabelList"/>
    <dgm:cxn modelId="{6E5225D7-7F6E-429C-B19B-6A041B51408C}" type="presParOf" srcId="{BD9A3A48-6FB5-4563-9175-C339897A8A93}" destId="{66D5F9AA-45AA-4865-82FA-C6042EAE2C7E}" srcOrd="0" destOrd="0" presId="urn:microsoft.com/office/officeart/2018/5/layout/IconCircleLabelList"/>
    <dgm:cxn modelId="{5568F9E5-9A65-4875-96D9-2C360DB47EFF}" type="presParOf" srcId="{66D5F9AA-45AA-4865-82FA-C6042EAE2C7E}" destId="{98D4ADB2-DB5D-4970-A88C-82DDCA8BCDCC}" srcOrd="0" destOrd="0" presId="urn:microsoft.com/office/officeart/2018/5/layout/IconCircleLabelList"/>
    <dgm:cxn modelId="{42E8784B-DCF7-4C39-A4EE-B2154D21EC55}" type="presParOf" srcId="{66D5F9AA-45AA-4865-82FA-C6042EAE2C7E}" destId="{A5D13480-DEAD-4571-A986-B4B19D83DB39}" srcOrd="1" destOrd="0" presId="urn:microsoft.com/office/officeart/2018/5/layout/IconCircleLabelList"/>
    <dgm:cxn modelId="{2E24B2A3-5843-43A9-BE15-42F9E50AAF1E}" type="presParOf" srcId="{66D5F9AA-45AA-4865-82FA-C6042EAE2C7E}" destId="{3C1D586D-9FF1-4769-9A13-3FC1C5D768BC}" srcOrd="2" destOrd="0" presId="urn:microsoft.com/office/officeart/2018/5/layout/IconCircleLabelList"/>
    <dgm:cxn modelId="{C3D05865-F327-4C23-B18B-76AFBFA38B31}" type="presParOf" srcId="{66D5F9AA-45AA-4865-82FA-C6042EAE2C7E}" destId="{A218D4B3-02D6-4947-8A46-1BEB2A63473C}" srcOrd="3" destOrd="0" presId="urn:microsoft.com/office/officeart/2018/5/layout/IconCircleLabelList"/>
    <dgm:cxn modelId="{BEFA9A5B-7576-40BF-A8ED-D8685D2BB8ED}" type="presParOf" srcId="{BD9A3A48-6FB5-4563-9175-C339897A8A93}" destId="{824DB2CC-CD72-4D54-8061-3B8D1EECFCA8}" srcOrd="1" destOrd="0" presId="urn:microsoft.com/office/officeart/2018/5/layout/IconCircleLabelList"/>
    <dgm:cxn modelId="{76353479-191D-478F-8B7F-5F0533F5489E}" type="presParOf" srcId="{BD9A3A48-6FB5-4563-9175-C339897A8A93}" destId="{3B77F3E2-48FD-45F9-B391-DF7A55B18D35}" srcOrd="2" destOrd="0" presId="urn:microsoft.com/office/officeart/2018/5/layout/IconCircleLabelList"/>
    <dgm:cxn modelId="{300CF1EB-C9AD-495C-ABE9-B8D2C460ED1D}" type="presParOf" srcId="{3B77F3E2-48FD-45F9-B391-DF7A55B18D35}" destId="{616B171F-EA21-4763-96B5-ED0A559CAE31}" srcOrd="0" destOrd="0" presId="urn:microsoft.com/office/officeart/2018/5/layout/IconCircleLabelList"/>
    <dgm:cxn modelId="{353F18A4-1FF8-44C0-B813-F1FE38EC27C3}" type="presParOf" srcId="{3B77F3E2-48FD-45F9-B391-DF7A55B18D35}" destId="{51A34131-2BBB-43E9-8AD0-3E65FCAC6CF9}" srcOrd="1" destOrd="0" presId="urn:microsoft.com/office/officeart/2018/5/layout/IconCircleLabelList"/>
    <dgm:cxn modelId="{AD97A0A8-E43F-43C9-AE85-B916379F44C3}" type="presParOf" srcId="{3B77F3E2-48FD-45F9-B391-DF7A55B18D35}" destId="{9E4A532F-29EC-45BF-81DE-9C11EF9B2555}" srcOrd="2" destOrd="0" presId="urn:microsoft.com/office/officeart/2018/5/layout/IconCircleLabelList"/>
    <dgm:cxn modelId="{EFDADA80-43D5-46EA-A618-B8F92A5F14FB}" type="presParOf" srcId="{3B77F3E2-48FD-45F9-B391-DF7A55B18D35}" destId="{E03049EA-0F18-4D6C-99D3-7B3809ACE81B}" srcOrd="3" destOrd="0" presId="urn:microsoft.com/office/officeart/2018/5/layout/IconCircleLabelList"/>
    <dgm:cxn modelId="{A75149E7-6C86-4371-9551-AD47E5C5BB14}" type="presParOf" srcId="{BD9A3A48-6FB5-4563-9175-C339897A8A93}" destId="{CADD00B2-3D40-499E-B82C-91D2AD3BE7B8}" srcOrd="3" destOrd="0" presId="urn:microsoft.com/office/officeart/2018/5/layout/IconCircleLabelList"/>
    <dgm:cxn modelId="{7BA273D8-6472-4F4C-88D1-4BE0C83A28AD}" type="presParOf" srcId="{BD9A3A48-6FB5-4563-9175-C339897A8A93}" destId="{302D5DA3-EFC6-4EA8-9F46-A2BFA666833B}" srcOrd="4" destOrd="0" presId="urn:microsoft.com/office/officeart/2018/5/layout/IconCircleLabelList"/>
    <dgm:cxn modelId="{13D252A7-4651-4DB0-8B28-891274E5F736}" type="presParOf" srcId="{302D5DA3-EFC6-4EA8-9F46-A2BFA666833B}" destId="{85C8BB4E-B093-4D27-9C84-341E56CE878D}" srcOrd="0" destOrd="0" presId="urn:microsoft.com/office/officeart/2018/5/layout/IconCircleLabelList"/>
    <dgm:cxn modelId="{813A09C4-5DAA-452C-9B12-BB42E00D2785}" type="presParOf" srcId="{302D5DA3-EFC6-4EA8-9F46-A2BFA666833B}" destId="{6C2B1CB2-8717-49F4-A59C-6D2660A48197}" srcOrd="1" destOrd="0" presId="urn:microsoft.com/office/officeart/2018/5/layout/IconCircleLabelList"/>
    <dgm:cxn modelId="{D973DBE0-084D-48F9-B1E2-7B3517943997}" type="presParOf" srcId="{302D5DA3-EFC6-4EA8-9F46-A2BFA666833B}" destId="{75BFE134-27EA-42C1-AD19-8B74A5F6D81C}" srcOrd="2" destOrd="0" presId="urn:microsoft.com/office/officeart/2018/5/layout/IconCircleLabelList"/>
    <dgm:cxn modelId="{255C9629-716E-450F-A8F5-14F0F898D01A}" type="presParOf" srcId="{302D5DA3-EFC6-4EA8-9F46-A2BFA666833B}" destId="{EF53758A-8000-43E1-B344-4D06346BAB3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4ADB2-DB5D-4970-A88C-82DDCA8BCDCC}">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D13480-DEAD-4571-A986-B4B19D83DB39}">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18D4B3-02D6-4947-8A46-1BEB2A63473C}">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Conferences will be scheduled October </a:t>
          </a:r>
        </a:p>
        <a:p>
          <a:pPr marL="0" lvl="0" indent="0" algn="ctr" defTabSz="711200">
            <a:lnSpc>
              <a:spcPct val="90000"/>
            </a:lnSpc>
            <a:spcBef>
              <a:spcPct val="0"/>
            </a:spcBef>
            <a:spcAft>
              <a:spcPct val="35000"/>
            </a:spcAft>
            <a:buNone/>
            <a:defRPr cap="all"/>
          </a:pPr>
          <a:r>
            <a:rPr lang="en-US" sz="1600" kern="1200" dirty="0"/>
            <a:t>19</a:t>
          </a:r>
          <a:r>
            <a:rPr lang="en-US" sz="1600" kern="1200" baseline="30000" dirty="0"/>
            <a:t>th</a:t>
          </a:r>
          <a:r>
            <a:rPr lang="en-US" sz="1600" kern="1200" dirty="0"/>
            <a:t>-29</a:t>
          </a:r>
          <a:r>
            <a:rPr lang="en-US" sz="1600" kern="1200" baseline="30000" dirty="0"/>
            <a:t>th</a:t>
          </a:r>
          <a:endParaRPr lang="en-US" sz="1600" kern="1200" dirty="0"/>
        </a:p>
      </dsp:txBody>
      <dsp:txXfrm>
        <a:off x="35606" y="2695306"/>
        <a:ext cx="2981250" cy="720000"/>
      </dsp:txXfrm>
    </dsp:sp>
    <dsp:sp modelId="{616B171F-EA21-4763-96B5-ED0A559CAE31}">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34131-2BBB-43E9-8AD0-3E65FCAC6CF9}">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3049EA-0F18-4D6C-99D3-7B3809ACE81B}">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These will be offered through phone calls</a:t>
          </a:r>
        </a:p>
      </dsp:txBody>
      <dsp:txXfrm>
        <a:off x="3538574" y="2695306"/>
        <a:ext cx="2981250" cy="720000"/>
      </dsp:txXfrm>
    </dsp:sp>
    <dsp:sp modelId="{85C8BB4E-B093-4D27-9C84-341E56CE878D}">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2B1CB2-8717-49F4-A59C-6D2660A48197}">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53758A-8000-43E1-B344-4D06346BAB32}">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Your child’s teacher will contact you to set up your day and time</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5190360B-281A-4ADA-ACDD-3E8FC333C1E0}" type="datetimeFigureOut">
              <a:rPr lang="en-US" smtClean="0"/>
              <a:t>9/21/2021</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A4F0A9C-C0A7-4174-9E41-EF51F4DCC4BE}" type="slidenum">
              <a:rPr lang="en-US" smtClean="0"/>
              <a:t>‹#›</a:t>
            </a:fld>
            <a:endParaRPr lang="en-US"/>
          </a:p>
        </p:txBody>
      </p:sp>
    </p:spTree>
    <p:extLst>
      <p:ext uri="{BB962C8B-B14F-4D97-AF65-F5344CB8AC3E}">
        <p14:creationId xmlns:p14="http://schemas.microsoft.com/office/powerpoint/2010/main" val="19749999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0360B-281A-4ADA-ACDD-3E8FC333C1E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F0A9C-C0A7-4174-9E41-EF51F4DCC4BE}" type="slidenum">
              <a:rPr lang="en-US" smtClean="0"/>
              <a:t>‹#›</a:t>
            </a:fld>
            <a:endParaRPr lang="en-US"/>
          </a:p>
        </p:txBody>
      </p:sp>
    </p:spTree>
    <p:extLst>
      <p:ext uri="{BB962C8B-B14F-4D97-AF65-F5344CB8AC3E}">
        <p14:creationId xmlns:p14="http://schemas.microsoft.com/office/powerpoint/2010/main" val="327633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0360B-281A-4ADA-ACDD-3E8FC333C1E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F0A9C-C0A7-4174-9E41-EF51F4DCC4BE}" type="slidenum">
              <a:rPr lang="en-US" smtClean="0"/>
              <a:t>‹#›</a:t>
            </a:fld>
            <a:endParaRPr lang="en-US"/>
          </a:p>
        </p:txBody>
      </p:sp>
    </p:spTree>
    <p:extLst>
      <p:ext uri="{BB962C8B-B14F-4D97-AF65-F5344CB8AC3E}">
        <p14:creationId xmlns:p14="http://schemas.microsoft.com/office/powerpoint/2010/main" val="418318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0360B-281A-4ADA-ACDD-3E8FC333C1E0}"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F0A9C-C0A7-4174-9E41-EF51F4DCC4BE}" type="slidenum">
              <a:rPr lang="en-US" smtClean="0"/>
              <a:t>‹#›</a:t>
            </a:fld>
            <a:endParaRPr lang="en-US"/>
          </a:p>
        </p:txBody>
      </p:sp>
    </p:spTree>
    <p:extLst>
      <p:ext uri="{BB962C8B-B14F-4D97-AF65-F5344CB8AC3E}">
        <p14:creationId xmlns:p14="http://schemas.microsoft.com/office/powerpoint/2010/main" val="100475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5190360B-281A-4ADA-ACDD-3E8FC333C1E0}" type="datetimeFigureOut">
              <a:rPr lang="en-US" smtClean="0"/>
              <a:t>9/21/2021</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2A4F0A9C-C0A7-4174-9E41-EF51F4DCC4BE}" type="slidenum">
              <a:rPr lang="en-US" smtClean="0"/>
              <a:t>‹#›</a:t>
            </a:fld>
            <a:endParaRPr lang="en-US"/>
          </a:p>
        </p:txBody>
      </p:sp>
    </p:spTree>
    <p:extLst>
      <p:ext uri="{BB962C8B-B14F-4D97-AF65-F5344CB8AC3E}">
        <p14:creationId xmlns:p14="http://schemas.microsoft.com/office/powerpoint/2010/main" val="6830836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90360B-281A-4ADA-ACDD-3E8FC333C1E0}"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F0A9C-C0A7-4174-9E41-EF51F4DCC4BE}" type="slidenum">
              <a:rPr lang="en-US" smtClean="0"/>
              <a:t>‹#›</a:t>
            </a:fld>
            <a:endParaRPr lang="en-US"/>
          </a:p>
        </p:txBody>
      </p:sp>
    </p:spTree>
    <p:extLst>
      <p:ext uri="{BB962C8B-B14F-4D97-AF65-F5344CB8AC3E}">
        <p14:creationId xmlns:p14="http://schemas.microsoft.com/office/powerpoint/2010/main" val="101385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90360B-281A-4ADA-ACDD-3E8FC333C1E0}"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F0A9C-C0A7-4174-9E41-EF51F4DCC4BE}" type="slidenum">
              <a:rPr lang="en-US" smtClean="0"/>
              <a:t>‹#›</a:t>
            </a:fld>
            <a:endParaRPr lang="en-US"/>
          </a:p>
        </p:txBody>
      </p:sp>
    </p:spTree>
    <p:extLst>
      <p:ext uri="{BB962C8B-B14F-4D97-AF65-F5344CB8AC3E}">
        <p14:creationId xmlns:p14="http://schemas.microsoft.com/office/powerpoint/2010/main" val="239167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90360B-281A-4ADA-ACDD-3E8FC333C1E0}"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F0A9C-C0A7-4174-9E41-EF51F4DCC4BE}" type="slidenum">
              <a:rPr lang="en-US" smtClean="0"/>
              <a:t>‹#›</a:t>
            </a:fld>
            <a:endParaRPr lang="en-US"/>
          </a:p>
        </p:txBody>
      </p:sp>
    </p:spTree>
    <p:extLst>
      <p:ext uri="{BB962C8B-B14F-4D97-AF65-F5344CB8AC3E}">
        <p14:creationId xmlns:p14="http://schemas.microsoft.com/office/powerpoint/2010/main" val="48359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0360B-281A-4ADA-ACDD-3E8FC333C1E0}"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F0A9C-C0A7-4174-9E41-EF51F4DCC4BE}" type="slidenum">
              <a:rPr lang="en-US" smtClean="0"/>
              <a:t>‹#›</a:t>
            </a:fld>
            <a:endParaRPr lang="en-US"/>
          </a:p>
        </p:txBody>
      </p:sp>
    </p:spTree>
    <p:extLst>
      <p:ext uri="{BB962C8B-B14F-4D97-AF65-F5344CB8AC3E}">
        <p14:creationId xmlns:p14="http://schemas.microsoft.com/office/powerpoint/2010/main" val="247104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90360B-281A-4ADA-ACDD-3E8FC333C1E0}" type="datetimeFigureOut">
              <a:rPr lang="en-US" smtClean="0"/>
              <a:t>9/21/2021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2A4F0A9C-C0A7-4174-9E41-EF51F4DCC4BE}"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529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5190360B-281A-4ADA-ACDD-3E8FC333C1E0}" type="datetimeFigureOut">
              <a:rPr lang="en-US" smtClean="0"/>
              <a:t>9/21/2021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2A4F0A9C-C0A7-4174-9E41-EF51F4DCC4BE}"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359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190360B-281A-4ADA-ACDD-3E8FC333C1E0}" type="datetimeFigureOut">
              <a:rPr lang="en-US" smtClean="0"/>
              <a:t>9/21/2021</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A4F0A9C-C0A7-4174-9E41-EF51F4DCC4BE}"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83342636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ngall.com/friendship-pn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riesrules.blogspot.com/2012_08_01_archive.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olkadotchair.com/2013/08/back-to-school-tips-with-martha-stewart-home-office.html/"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eacherlifeisgood.blogspot.com/2015/07/monday-musingsparent-involvement.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8.1"/><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rawpixel.com/image/107004/thank-you-note-cup-coffe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bluediamondgallery.com/handwriting/q/quality.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eadowscenter.org/institutes/mathematics-institute" TargetMode="External"/><Relationship Id="rId7" Type="http://schemas.openxmlformats.org/officeDocument/2006/relationships/hyperlink" Target="https://sustainingcommunity.wordpress.com/2013/04/05/welcoming-parents-in-schools/"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lickr.com/photos/vblibrary/6712770465/"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amommasview.wordpress.com/2016/05/02/blogging-schedule/"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www.fldoe.org/core/fileparse.php/7539/urlt/Parent-Guide-Grade-3-Standards.pdf"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www.fldoe.org/core/fileparse.php/12087/urlt/Fl_ParentGuide_Math_G3.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file:///C:\Users\E006858\Downloads\3%20Science%20Public%20YAG%202021-22.pdf" TargetMode="External"/><Relationship Id="rId5" Type="http://schemas.openxmlformats.org/officeDocument/2006/relationships/hyperlink" Target="file:///C:\Users\E006858\Downloads\2021-22%20Public%20Year%20at%20a%20Glance-%20Social%20Studies-Grade%203.pdf"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Picture 4" descr="A picture containing clipart&#10;&#10;Description automatically generated">
            <a:extLst>
              <a:ext uri="{FF2B5EF4-FFF2-40B4-BE49-F238E27FC236}">
                <a16:creationId xmlns:a16="http://schemas.microsoft.com/office/drawing/2014/main" id="{AEB4CF8B-77E2-4017-A52C-53BA772DBD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266" r="13833" b="-2"/>
          <a:stretch/>
        </p:blipFill>
        <p:spPr>
          <a:xfrm>
            <a:off x="7228702" y="621793"/>
            <a:ext cx="4342547" cy="5614416"/>
          </a:xfrm>
          <a:prstGeom prst="rect">
            <a:avLst/>
          </a:prstGeom>
        </p:spPr>
      </p:pic>
      <p:sp>
        <p:nvSpPr>
          <p:cNvPr id="13" name="Rectangle 12">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8E22082-FE09-4CC0-ADDA-588E774591FA}"/>
              </a:ext>
            </a:extLst>
          </p:cNvPr>
          <p:cNvSpPr>
            <a:spLocks noGrp="1"/>
          </p:cNvSpPr>
          <p:nvPr>
            <p:ph type="ctrTitle"/>
          </p:nvPr>
        </p:nvSpPr>
        <p:spPr>
          <a:xfrm>
            <a:off x="1136849" y="1348844"/>
            <a:ext cx="5716338" cy="3042706"/>
          </a:xfrm>
        </p:spPr>
        <p:txBody>
          <a:bodyPr>
            <a:normAutofit/>
          </a:bodyPr>
          <a:lstStyle/>
          <a:p>
            <a:r>
              <a:rPr lang="en-US" sz="6000"/>
              <a:t>3</a:t>
            </a:r>
            <a:r>
              <a:rPr lang="en-US" sz="6000" baseline="30000"/>
              <a:t>rd</a:t>
            </a:r>
            <a:r>
              <a:rPr lang="en-US" sz="6000"/>
              <a:t> Grade</a:t>
            </a:r>
            <a:br>
              <a:rPr lang="en-US" sz="6000"/>
            </a:br>
            <a:r>
              <a:rPr lang="en-US" sz="6000"/>
              <a:t>Curriculum Information</a:t>
            </a:r>
          </a:p>
        </p:txBody>
      </p:sp>
      <p:sp>
        <p:nvSpPr>
          <p:cNvPr id="3" name="Subtitle 2">
            <a:extLst>
              <a:ext uri="{FF2B5EF4-FFF2-40B4-BE49-F238E27FC236}">
                <a16:creationId xmlns:a16="http://schemas.microsoft.com/office/drawing/2014/main" id="{9C841CD1-02FE-483B-A9BE-E47C3DCB4A69}"/>
              </a:ext>
            </a:extLst>
          </p:cNvPr>
          <p:cNvSpPr>
            <a:spLocks noGrp="1"/>
          </p:cNvSpPr>
          <p:nvPr>
            <p:ph type="subTitle" idx="1"/>
          </p:nvPr>
        </p:nvSpPr>
        <p:spPr>
          <a:xfrm>
            <a:off x="1317386" y="4682062"/>
            <a:ext cx="5355264" cy="950253"/>
          </a:xfrm>
        </p:spPr>
        <p:txBody>
          <a:bodyPr>
            <a:normAutofit/>
          </a:bodyPr>
          <a:lstStyle/>
          <a:p>
            <a:pPr>
              <a:spcAft>
                <a:spcPts val="600"/>
              </a:spcAft>
            </a:pPr>
            <a:r>
              <a:rPr lang="en-US" dirty="0"/>
              <a:t>South Woods Elementary School</a:t>
            </a:r>
            <a:endParaRPr lang="en-US"/>
          </a:p>
          <a:p>
            <a:pPr>
              <a:spcAft>
                <a:spcPts val="600"/>
              </a:spcAft>
            </a:pPr>
            <a:r>
              <a:rPr lang="en-US" dirty="0"/>
              <a:t>2021-2022</a:t>
            </a:r>
            <a:endParaRPr lang="en-US"/>
          </a:p>
        </p:txBody>
      </p:sp>
      <p:sp>
        <p:nvSpPr>
          <p:cNvPr id="15" name="Rectangle 14">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BB42-154F-4166-844F-A1BAB5A53A3B}"/>
              </a:ext>
            </a:extLst>
          </p:cNvPr>
          <p:cNvSpPr>
            <a:spLocks noGrp="1"/>
          </p:cNvSpPr>
          <p:nvPr>
            <p:ph type="title"/>
          </p:nvPr>
        </p:nvSpPr>
        <p:spPr>
          <a:xfrm>
            <a:off x="6579450" y="727627"/>
            <a:ext cx="4957553" cy="1645920"/>
          </a:xfrm>
        </p:spPr>
        <p:txBody>
          <a:bodyPr>
            <a:normAutofit/>
          </a:bodyPr>
          <a:lstStyle/>
          <a:p>
            <a:r>
              <a:rPr lang="en-US" b="1" dirty="0"/>
              <a:t>Grading</a:t>
            </a:r>
            <a:endParaRPr lang="en-US" b="1"/>
          </a:p>
        </p:txBody>
      </p:sp>
      <p:sp>
        <p:nvSpPr>
          <p:cNvPr id="11" name="Rectangle 1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Picture 4" descr="Text, letter&#10;&#10;Description automatically generated">
            <a:extLst>
              <a:ext uri="{FF2B5EF4-FFF2-40B4-BE49-F238E27FC236}">
                <a16:creationId xmlns:a16="http://schemas.microsoft.com/office/drawing/2014/main" id="{A02078DD-B58F-4ADA-BB0B-A2E495690A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05256" y="1617127"/>
            <a:ext cx="4414438" cy="3641911"/>
          </a:xfrm>
          <a:prstGeom prst="rect">
            <a:avLst/>
          </a:prstGeom>
        </p:spPr>
      </p:pic>
      <p:sp>
        <p:nvSpPr>
          <p:cNvPr id="3" name="Content Placeholder 2">
            <a:extLst>
              <a:ext uri="{FF2B5EF4-FFF2-40B4-BE49-F238E27FC236}">
                <a16:creationId xmlns:a16="http://schemas.microsoft.com/office/drawing/2014/main" id="{13D07A15-48BE-4FA2-8C93-8DF5C1CDB78D}"/>
              </a:ext>
            </a:extLst>
          </p:cNvPr>
          <p:cNvSpPr>
            <a:spLocks noGrp="1"/>
          </p:cNvSpPr>
          <p:nvPr>
            <p:ph idx="1"/>
          </p:nvPr>
        </p:nvSpPr>
        <p:spPr>
          <a:xfrm>
            <a:off x="6579450" y="2538919"/>
            <a:ext cx="4957554" cy="3496120"/>
          </a:xfrm>
        </p:spPr>
        <p:txBody>
          <a:bodyPr>
            <a:normAutofit/>
          </a:bodyPr>
          <a:lstStyle/>
          <a:p>
            <a:pPr>
              <a:lnSpc>
                <a:spcPct val="90000"/>
              </a:lnSpc>
            </a:pPr>
            <a:r>
              <a:rPr lang="en-US" sz="1500"/>
              <a:t>A 90-100</a:t>
            </a:r>
          </a:p>
          <a:p>
            <a:pPr>
              <a:lnSpc>
                <a:spcPct val="90000"/>
              </a:lnSpc>
            </a:pPr>
            <a:r>
              <a:rPr lang="en-US" sz="1500"/>
              <a:t>B 80-89</a:t>
            </a:r>
          </a:p>
          <a:p>
            <a:pPr>
              <a:lnSpc>
                <a:spcPct val="90000"/>
              </a:lnSpc>
            </a:pPr>
            <a:r>
              <a:rPr lang="en-US" sz="1500"/>
              <a:t>C 70-79</a:t>
            </a:r>
          </a:p>
          <a:p>
            <a:pPr>
              <a:lnSpc>
                <a:spcPct val="90000"/>
              </a:lnSpc>
            </a:pPr>
            <a:r>
              <a:rPr lang="en-US" sz="1500"/>
              <a:t>D 60-69</a:t>
            </a:r>
          </a:p>
          <a:p>
            <a:pPr>
              <a:lnSpc>
                <a:spcPct val="90000"/>
              </a:lnSpc>
            </a:pPr>
            <a:r>
              <a:rPr lang="en-US" sz="1500"/>
              <a:t>F Below 60</a:t>
            </a:r>
          </a:p>
          <a:p>
            <a:pPr>
              <a:lnSpc>
                <a:spcPct val="90000"/>
              </a:lnSpc>
            </a:pPr>
            <a:endParaRPr lang="en-US" sz="1500"/>
          </a:p>
          <a:p>
            <a:pPr>
              <a:lnSpc>
                <a:spcPct val="90000"/>
              </a:lnSpc>
            </a:pPr>
            <a:r>
              <a:rPr lang="en-US" sz="1500"/>
              <a:t>Students will earn letter grades this year.  For some assessments, your child may have the chance to retake the assessment if they score below a 70%.  This would happen after reteaching.  </a:t>
            </a:r>
          </a:p>
          <a:p>
            <a:pPr>
              <a:lnSpc>
                <a:spcPct val="90000"/>
              </a:lnSpc>
            </a:pPr>
            <a:endParaRPr lang="en-US" sz="1500"/>
          </a:p>
          <a:p>
            <a:pPr>
              <a:lnSpc>
                <a:spcPct val="90000"/>
              </a:lnSpc>
            </a:pPr>
            <a:r>
              <a:rPr lang="en-US" sz="1500"/>
              <a:t>Please sign up for HAC and check your child’s grades weekly.  </a:t>
            </a:r>
          </a:p>
        </p:txBody>
      </p:sp>
    </p:spTree>
    <p:extLst>
      <p:ext uri="{BB962C8B-B14F-4D97-AF65-F5344CB8AC3E}">
        <p14:creationId xmlns:p14="http://schemas.microsoft.com/office/powerpoint/2010/main" val="213140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1A9F4-A1C1-45BD-AD45-35577F5AB9B9}"/>
              </a:ext>
            </a:extLst>
          </p:cNvPr>
          <p:cNvSpPr>
            <a:spLocks noGrp="1"/>
          </p:cNvSpPr>
          <p:nvPr>
            <p:ph idx="1"/>
          </p:nvPr>
        </p:nvSpPr>
        <p:spPr>
          <a:xfrm>
            <a:off x="838200" y="381000"/>
            <a:ext cx="10515600" cy="5795963"/>
          </a:xfrm>
        </p:spPr>
        <p:txBody>
          <a:bodyPr/>
          <a:lstStyle/>
          <a:p>
            <a:pPr marL="0" indent="0">
              <a:buNone/>
            </a:pPr>
            <a:r>
              <a:rPr lang="en-US" altLang="en-US" sz="2800" dirty="0">
                <a:solidFill>
                  <a:srgbClr val="333333"/>
                </a:solidFill>
                <a:latin typeface="Droid Sans"/>
              </a:rPr>
              <a:t>CHARACTER COUNTS! is an educational framework for teaching universal values and a national coalition of organizations that support each other. The result is a culture change in your school, business or organization. CHARACTER COUNTS! improves the lives of the adults who teach it, the communities that embrace it and the students who make better choices as a result of it</a:t>
            </a:r>
            <a:endParaRPr lang="en-US" altLang="en-US" sz="2800" dirty="0">
              <a:solidFill>
                <a:schemeClr val="tx1"/>
              </a:solidFill>
              <a:latin typeface="Arial" panose="020B0604020202020204" pitchFamily="34" charset="0"/>
            </a:endParaRPr>
          </a:p>
          <a:p>
            <a:pPr marL="0" indent="0">
              <a:buNone/>
            </a:pPr>
            <a:endParaRPr lang="en-US" dirty="0"/>
          </a:p>
        </p:txBody>
      </p:sp>
      <p:pic>
        <p:nvPicPr>
          <p:cNvPr id="4" name="Picture 7">
            <a:extLst>
              <a:ext uri="{FF2B5EF4-FFF2-40B4-BE49-F238E27FC236}">
                <a16:creationId xmlns:a16="http://schemas.microsoft.com/office/drawing/2014/main" id="{D18830DB-C2A2-45C5-8799-805489F187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88992"/>
            <a:ext cx="497205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653814B0-764C-4519-A376-7464633F571B}"/>
              </a:ext>
            </a:extLst>
          </p:cNvPr>
          <p:cNvSpPr>
            <a:spLocks noChangeArrowheads="1"/>
          </p:cNvSpPr>
          <p:nvPr/>
        </p:nvSpPr>
        <p:spPr bwMode="auto">
          <a:xfrm>
            <a:off x="1981200" y="3221831"/>
            <a:ext cx="2971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r>
              <a:rPr lang="en-US" altLang="en-US" sz="1800" b="1" dirty="0">
                <a:solidFill>
                  <a:srgbClr val="800080"/>
                </a:solidFill>
                <a:latin typeface="inherit"/>
              </a:rPr>
              <a:t>CHARACTER</a:t>
            </a:r>
            <a:r>
              <a:rPr lang="en-US" altLang="en-US" sz="1800" b="1" dirty="0">
                <a:solidFill>
                  <a:srgbClr val="FF0000"/>
                </a:solidFill>
                <a:latin typeface="inherit"/>
              </a:rPr>
              <a:t> </a:t>
            </a:r>
            <a:r>
              <a:rPr lang="en-US" altLang="en-US" sz="1800" b="1" dirty="0">
                <a:solidFill>
                  <a:srgbClr val="008000"/>
                </a:solidFill>
                <a:latin typeface="inherit"/>
              </a:rPr>
              <a:t>COUNTS!</a:t>
            </a:r>
            <a:r>
              <a:rPr lang="en-US" altLang="en-US" sz="1800" b="1" dirty="0">
                <a:solidFill>
                  <a:srgbClr val="FF0000"/>
                </a:solidFill>
                <a:latin typeface="inherit"/>
              </a:rPr>
              <a:t> </a:t>
            </a:r>
          </a:p>
          <a:p>
            <a:pPr algn="ctr">
              <a:spcBef>
                <a:spcPct val="0"/>
              </a:spcBef>
              <a:buFontTx/>
              <a:buNone/>
            </a:pPr>
            <a:r>
              <a:rPr lang="en-US" altLang="en-US" sz="1800" b="1" dirty="0">
                <a:solidFill>
                  <a:srgbClr val="FF6600"/>
                </a:solidFill>
                <a:latin typeface="inherit"/>
              </a:rPr>
              <a:t>All</a:t>
            </a:r>
            <a:r>
              <a:rPr lang="en-US" altLang="en-US" sz="1800" b="1" dirty="0">
                <a:solidFill>
                  <a:srgbClr val="FF0000"/>
                </a:solidFill>
                <a:latin typeface="inherit"/>
              </a:rPr>
              <a:t> of </a:t>
            </a:r>
            <a:r>
              <a:rPr lang="en-US" altLang="en-US" sz="1800" b="1" dirty="0">
                <a:solidFill>
                  <a:srgbClr val="0000FF"/>
                </a:solidFill>
                <a:latin typeface="inherit"/>
              </a:rPr>
              <a:t>the</a:t>
            </a:r>
            <a:r>
              <a:rPr lang="en-US" altLang="en-US" sz="1800" b="1" dirty="0">
                <a:solidFill>
                  <a:srgbClr val="FF0000"/>
                </a:solidFill>
                <a:latin typeface="inherit"/>
              </a:rPr>
              <a:t> </a:t>
            </a:r>
            <a:r>
              <a:rPr lang="en-US" altLang="en-US" sz="1800" b="1" dirty="0">
                <a:solidFill>
                  <a:srgbClr val="FFC400"/>
                </a:solidFill>
                <a:latin typeface="inherit"/>
              </a:rPr>
              <a:t>time.</a:t>
            </a:r>
            <a:br>
              <a:rPr lang="en-US" altLang="en-US" sz="1800" dirty="0">
                <a:solidFill>
                  <a:schemeClr val="tx1"/>
                </a:solidFill>
                <a:latin typeface="Arial" panose="020B0604020202020204" pitchFamily="34" charset="0"/>
              </a:rPr>
            </a:br>
            <a:r>
              <a:rPr lang="en-US" altLang="en-US" sz="1800" i="1" dirty="0">
                <a:solidFill>
                  <a:srgbClr val="333333"/>
                </a:solidFill>
                <a:latin typeface="Droid Sans"/>
              </a:rPr>
              <a:t>“The function of education is to teach one to think intensively and to think critically. Intelligence plus character – that is the goal of true education.”</a:t>
            </a:r>
            <a:br>
              <a:rPr lang="en-US" altLang="en-US" sz="1800" dirty="0">
                <a:solidFill>
                  <a:schemeClr val="tx1"/>
                </a:solidFill>
                <a:latin typeface="Arial" panose="020B0604020202020204" pitchFamily="34" charset="0"/>
              </a:rPr>
            </a:br>
            <a:r>
              <a:rPr lang="en-US" altLang="en-US" sz="1800" dirty="0">
                <a:solidFill>
                  <a:srgbClr val="333333"/>
                </a:solidFill>
                <a:latin typeface="Droid Sans"/>
              </a:rPr>
              <a:t>~Martin Luther King, Jr.</a:t>
            </a: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7559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B2C4-709F-4900-B6BE-A2EF4EEB9703}"/>
              </a:ext>
            </a:extLst>
          </p:cNvPr>
          <p:cNvSpPr>
            <a:spLocks noGrp="1"/>
          </p:cNvSpPr>
          <p:nvPr>
            <p:ph type="title"/>
          </p:nvPr>
        </p:nvSpPr>
        <p:spPr>
          <a:xfrm>
            <a:off x="6579450" y="727627"/>
            <a:ext cx="4957553" cy="1645920"/>
          </a:xfrm>
        </p:spPr>
        <p:txBody>
          <a:bodyPr>
            <a:normAutofit/>
          </a:bodyPr>
          <a:lstStyle/>
          <a:p>
            <a:r>
              <a:rPr lang="en-US" b="1" dirty="0"/>
              <a:t>Behavior &amp; Communication</a:t>
            </a:r>
            <a:endParaRPr lang="en-US" b="1"/>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Picture 4" descr="A group of children sitting on the floor&#10;&#10;Description automatically generated with low confidence">
            <a:extLst>
              <a:ext uri="{FF2B5EF4-FFF2-40B4-BE49-F238E27FC236}">
                <a16:creationId xmlns:a16="http://schemas.microsoft.com/office/drawing/2014/main" id="{DF07964E-8CCA-4BF0-9B77-663E5297F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56" y="1782668"/>
            <a:ext cx="4414438" cy="3310828"/>
          </a:xfrm>
          <a:prstGeom prst="rect">
            <a:avLst/>
          </a:prstGeom>
        </p:spPr>
      </p:pic>
      <p:sp>
        <p:nvSpPr>
          <p:cNvPr id="3" name="Content Placeholder 2">
            <a:extLst>
              <a:ext uri="{FF2B5EF4-FFF2-40B4-BE49-F238E27FC236}">
                <a16:creationId xmlns:a16="http://schemas.microsoft.com/office/drawing/2014/main" id="{88E4DADD-CB0A-4AA8-8BDB-C9E3801B0715}"/>
              </a:ext>
            </a:extLst>
          </p:cNvPr>
          <p:cNvSpPr>
            <a:spLocks noGrp="1"/>
          </p:cNvSpPr>
          <p:nvPr>
            <p:ph idx="1"/>
          </p:nvPr>
        </p:nvSpPr>
        <p:spPr>
          <a:xfrm>
            <a:off x="6579450" y="2538919"/>
            <a:ext cx="4957554" cy="3496120"/>
          </a:xfrm>
        </p:spPr>
        <p:txBody>
          <a:bodyPr>
            <a:normAutofit/>
          </a:bodyPr>
          <a:lstStyle/>
          <a:p>
            <a:r>
              <a:rPr lang="en-US" dirty="0"/>
              <a:t>South Woods is a PBIS school.  This is a positive approach to improve school safety and promote positive behavior.  </a:t>
            </a:r>
          </a:p>
        </p:txBody>
      </p:sp>
    </p:spTree>
    <p:extLst>
      <p:ext uri="{BB962C8B-B14F-4D97-AF65-F5344CB8AC3E}">
        <p14:creationId xmlns:p14="http://schemas.microsoft.com/office/powerpoint/2010/main" val="318851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BA0F-5232-4C86-AF6F-8C360511BF5F}"/>
              </a:ext>
            </a:extLst>
          </p:cNvPr>
          <p:cNvSpPr>
            <a:spLocks noGrp="1"/>
          </p:cNvSpPr>
          <p:nvPr>
            <p:ph type="title"/>
          </p:nvPr>
        </p:nvSpPr>
        <p:spPr>
          <a:xfrm>
            <a:off x="6579450" y="727627"/>
            <a:ext cx="4957553" cy="1645920"/>
          </a:xfrm>
        </p:spPr>
        <p:txBody>
          <a:bodyPr>
            <a:normAutofit/>
          </a:bodyPr>
          <a:lstStyle/>
          <a:p>
            <a:r>
              <a:rPr lang="en-US" b="1"/>
              <a:t>Homework</a:t>
            </a:r>
          </a:p>
        </p:txBody>
      </p:sp>
      <p:sp>
        <p:nvSpPr>
          <p:cNvPr id="24"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Picture 4" descr="A picture containing text, indoor&#10;&#10;Description automatically generated">
            <a:extLst>
              <a:ext uri="{FF2B5EF4-FFF2-40B4-BE49-F238E27FC236}">
                <a16:creationId xmlns:a16="http://schemas.microsoft.com/office/drawing/2014/main" id="{0DDAA6E4-D995-49CB-A4A6-4205E3BAF8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28739" y="1206900"/>
            <a:ext cx="2967472" cy="4462365"/>
          </a:xfrm>
          <a:prstGeom prst="rect">
            <a:avLst/>
          </a:prstGeom>
        </p:spPr>
      </p:pic>
      <p:sp>
        <p:nvSpPr>
          <p:cNvPr id="3" name="Content Placeholder 2">
            <a:extLst>
              <a:ext uri="{FF2B5EF4-FFF2-40B4-BE49-F238E27FC236}">
                <a16:creationId xmlns:a16="http://schemas.microsoft.com/office/drawing/2014/main" id="{D1E37023-92D0-4FDD-9E83-69BDBC3F2858}"/>
              </a:ext>
            </a:extLst>
          </p:cNvPr>
          <p:cNvSpPr>
            <a:spLocks noGrp="1"/>
          </p:cNvSpPr>
          <p:nvPr>
            <p:ph idx="1"/>
          </p:nvPr>
        </p:nvSpPr>
        <p:spPr>
          <a:xfrm>
            <a:off x="6579450" y="2538919"/>
            <a:ext cx="4957554" cy="3496120"/>
          </a:xfrm>
        </p:spPr>
        <p:txBody>
          <a:bodyPr>
            <a:normAutofit/>
          </a:bodyPr>
          <a:lstStyle/>
          <a:p>
            <a:r>
              <a:rPr lang="en-US" dirty="0"/>
              <a:t>Please make sure your student reads for at least 20 minutes every night.  In addition to reading, they may be assigned additional homework throughout the week.  Homework should not take more than 30 minutes and should not be a source of frustration.  </a:t>
            </a:r>
          </a:p>
        </p:txBody>
      </p:sp>
    </p:spTree>
    <p:extLst>
      <p:ext uri="{BB962C8B-B14F-4D97-AF65-F5344CB8AC3E}">
        <p14:creationId xmlns:p14="http://schemas.microsoft.com/office/powerpoint/2010/main" val="222832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0BDC-2C29-432A-BAA5-E6B28121F65B}"/>
              </a:ext>
            </a:extLst>
          </p:cNvPr>
          <p:cNvSpPr>
            <a:spLocks noGrp="1"/>
          </p:cNvSpPr>
          <p:nvPr>
            <p:ph type="title"/>
          </p:nvPr>
        </p:nvSpPr>
        <p:spPr>
          <a:xfrm>
            <a:off x="6579450" y="727627"/>
            <a:ext cx="4957553" cy="1645920"/>
          </a:xfrm>
        </p:spPr>
        <p:txBody>
          <a:bodyPr>
            <a:normAutofit/>
          </a:bodyPr>
          <a:lstStyle/>
          <a:p>
            <a:r>
              <a:rPr lang="en-US" sz="4400" b="1"/>
              <a:t>How Can Families Stay Involved?</a:t>
            </a:r>
          </a:p>
        </p:txBody>
      </p:sp>
      <p:sp>
        <p:nvSpPr>
          <p:cNvPr id="29" name="Rectangle 2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18" name="Picture 17" descr="Text, whiteboard&#10;&#10;Description automatically generated">
            <a:extLst>
              <a:ext uri="{FF2B5EF4-FFF2-40B4-BE49-F238E27FC236}">
                <a16:creationId xmlns:a16="http://schemas.microsoft.com/office/drawing/2014/main" id="{F5587C93-477E-49C1-B8F8-7FE89B8FFD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05256" y="1313634"/>
            <a:ext cx="4414438" cy="4248896"/>
          </a:xfrm>
          <a:prstGeom prst="rect">
            <a:avLst/>
          </a:prstGeom>
        </p:spPr>
      </p:pic>
      <p:sp>
        <p:nvSpPr>
          <p:cNvPr id="17" name="Content Placeholder 2">
            <a:extLst>
              <a:ext uri="{FF2B5EF4-FFF2-40B4-BE49-F238E27FC236}">
                <a16:creationId xmlns:a16="http://schemas.microsoft.com/office/drawing/2014/main" id="{0952C55C-3A60-4C72-8F43-7181FC706473}"/>
              </a:ext>
            </a:extLst>
          </p:cNvPr>
          <p:cNvSpPr>
            <a:spLocks noGrp="1"/>
          </p:cNvSpPr>
          <p:nvPr>
            <p:ph idx="1"/>
          </p:nvPr>
        </p:nvSpPr>
        <p:spPr>
          <a:xfrm>
            <a:off x="6579450" y="2538919"/>
            <a:ext cx="4957554" cy="3496120"/>
          </a:xfrm>
        </p:spPr>
        <p:txBody>
          <a:bodyPr>
            <a:normAutofit/>
          </a:bodyPr>
          <a:lstStyle/>
          <a:p>
            <a:pPr>
              <a:lnSpc>
                <a:spcPct val="90000"/>
              </a:lnSpc>
              <a:defRPr/>
            </a:pPr>
            <a:endParaRPr lang="en-US" altLang="en-US" sz="1300"/>
          </a:p>
          <a:p>
            <a:pPr>
              <a:lnSpc>
                <a:spcPct val="90000"/>
              </a:lnSpc>
              <a:defRPr/>
            </a:pPr>
            <a:r>
              <a:rPr lang="en-US" altLang="en-US" sz="1300"/>
              <a:t>Ask specific questions about school</a:t>
            </a:r>
          </a:p>
          <a:p>
            <a:pPr>
              <a:lnSpc>
                <a:spcPct val="90000"/>
              </a:lnSpc>
              <a:defRPr/>
            </a:pPr>
            <a:endParaRPr lang="en-US" altLang="en-US" sz="1300"/>
          </a:p>
          <a:p>
            <a:pPr>
              <a:lnSpc>
                <a:spcPct val="90000"/>
              </a:lnSpc>
              <a:defRPr/>
            </a:pPr>
            <a:r>
              <a:rPr lang="en-US" altLang="en-US" sz="1300"/>
              <a:t>Please honor school time and try to schedule important events accordingly</a:t>
            </a:r>
          </a:p>
          <a:p>
            <a:pPr>
              <a:lnSpc>
                <a:spcPct val="90000"/>
              </a:lnSpc>
              <a:buFont typeface="Arial" panose="020B0604020202020204" pitchFamily="34" charset="0"/>
              <a:buNone/>
              <a:defRPr/>
            </a:pPr>
            <a:r>
              <a:rPr lang="en-US" altLang="en-US" sz="1300"/>
              <a:t>	-Doctor’s appointments, family events, sports</a:t>
            </a:r>
          </a:p>
          <a:p>
            <a:pPr>
              <a:lnSpc>
                <a:spcPct val="90000"/>
              </a:lnSpc>
              <a:defRPr/>
            </a:pPr>
            <a:endParaRPr lang="en-US" altLang="en-US" sz="1300"/>
          </a:p>
          <a:p>
            <a:pPr>
              <a:lnSpc>
                <a:spcPct val="90000"/>
              </a:lnSpc>
              <a:defRPr/>
            </a:pPr>
            <a:r>
              <a:rPr lang="en-US" altLang="en-US" sz="1300"/>
              <a:t>Support with homework </a:t>
            </a:r>
          </a:p>
          <a:p>
            <a:pPr>
              <a:lnSpc>
                <a:spcPct val="90000"/>
              </a:lnSpc>
              <a:defRPr/>
            </a:pPr>
            <a:endParaRPr lang="en-US" altLang="en-US" sz="1300"/>
          </a:p>
          <a:p>
            <a:pPr>
              <a:lnSpc>
                <a:spcPct val="90000"/>
              </a:lnSpc>
              <a:defRPr/>
            </a:pPr>
            <a:r>
              <a:rPr lang="en-US" altLang="en-US" sz="1300"/>
              <a:t>Make school your child’s “job”</a:t>
            </a:r>
          </a:p>
          <a:p>
            <a:pPr>
              <a:lnSpc>
                <a:spcPct val="90000"/>
              </a:lnSpc>
              <a:defRPr/>
            </a:pPr>
            <a:endParaRPr lang="en-US" altLang="en-US" sz="1300"/>
          </a:p>
          <a:p>
            <a:pPr>
              <a:lnSpc>
                <a:spcPct val="90000"/>
              </a:lnSpc>
              <a:defRPr/>
            </a:pPr>
            <a:r>
              <a:rPr lang="en-US" altLang="en-US" sz="1300"/>
              <a:t>Celebrate short-and long-term goals</a:t>
            </a:r>
          </a:p>
          <a:p>
            <a:pPr marL="0" indent="0">
              <a:lnSpc>
                <a:spcPct val="90000"/>
              </a:lnSpc>
              <a:buNone/>
            </a:pPr>
            <a:endParaRPr lang="en-US" sz="1300"/>
          </a:p>
        </p:txBody>
      </p:sp>
    </p:spTree>
    <p:extLst>
      <p:ext uri="{BB962C8B-B14F-4D97-AF65-F5344CB8AC3E}">
        <p14:creationId xmlns:p14="http://schemas.microsoft.com/office/powerpoint/2010/main" val="266340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DE20-16BE-4602-AEE9-6063FDAD36B5}"/>
              </a:ext>
            </a:extLst>
          </p:cNvPr>
          <p:cNvSpPr>
            <a:spLocks noGrp="1"/>
          </p:cNvSpPr>
          <p:nvPr>
            <p:ph type="title"/>
          </p:nvPr>
        </p:nvSpPr>
        <p:spPr>
          <a:xfrm>
            <a:off x="1066800" y="642594"/>
            <a:ext cx="10058400" cy="1371600"/>
          </a:xfrm>
        </p:spPr>
        <p:txBody>
          <a:bodyPr>
            <a:normAutofit/>
          </a:bodyPr>
          <a:lstStyle/>
          <a:p>
            <a:pPr algn="ctr"/>
            <a:r>
              <a:rPr lang="en-US" b="1" dirty="0"/>
              <a:t>Conferences</a:t>
            </a:r>
          </a:p>
        </p:txBody>
      </p:sp>
      <p:graphicFrame>
        <p:nvGraphicFramePr>
          <p:cNvPr id="5" name="Content Placeholder 2">
            <a:extLst>
              <a:ext uri="{FF2B5EF4-FFF2-40B4-BE49-F238E27FC236}">
                <a16:creationId xmlns:a16="http://schemas.microsoft.com/office/drawing/2014/main" id="{7214BE24-49C9-410C-AA65-23FC3E5056F1}"/>
              </a:ext>
            </a:extLst>
          </p:cNvPr>
          <p:cNvGraphicFramePr>
            <a:graphicFrameLocks noGrp="1"/>
          </p:cNvGraphicFramePr>
          <p:nvPr>
            <p:ph idx="1"/>
            <p:extLst>
              <p:ext uri="{D42A27DB-BD31-4B8C-83A1-F6EECF244321}">
                <p14:modId xmlns:p14="http://schemas.microsoft.com/office/powerpoint/2010/main" val="394401351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76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rgbClr val="539080"/>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B3AED40F-39E6-45C6-A75E-837C57E57331}"/>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cap="all" spc="-100">
                <a:solidFill>
                  <a:srgbClr val="FFFFFF"/>
                </a:solidFill>
              </a:rPr>
              <a:t>Closing</a:t>
            </a:r>
          </a:p>
        </p:txBody>
      </p:sp>
      <p:sp>
        <p:nvSpPr>
          <p:cNvPr id="3" name="Content Placeholder 2">
            <a:extLst>
              <a:ext uri="{FF2B5EF4-FFF2-40B4-BE49-F238E27FC236}">
                <a16:creationId xmlns:a16="http://schemas.microsoft.com/office/drawing/2014/main" id="{72C8502D-E039-47A1-B45A-6777C04150C1}"/>
              </a:ext>
            </a:extLst>
          </p:cNvPr>
          <p:cNvSpPr>
            <a:spLocks noGrp="1"/>
          </p:cNvSpPr>
          <p:nvPr>
            <p:ph idx="1"/>
          </p:nvPr>
        </p:nvSpPr>
        <p:spPr>
          <a:xfrm>
            <a:off x="925033" y="5576777"/>
            <a:ext cx="10366744" cy="377455"/>
          </a:xfrm>
        </p:spPr>
        <p:txBody>
          <a:bodyPr vert="horz" lIns="91440" tIns="45720" rIns="91440" bIns="45720" rtlCol="0">
            <a:normAutofit/>
          </a:bodyPr>
          <a:lstStyle/>
          <a:p>
            <a:pPr marL="0" indent="0" algn="ctr">
              <a:spcBef>
                <a:spcPts val="0"/>
              </a:spcBef>
              <a:spcAft>
                <a:spcPts val="600"/>
              </a:spcAft>
              <a:buNone/>
            </a:pPr>
            <a:r>
              <a:rPr lang="en-US" sz="1400" spc="80">
                <a:solidFill>
                  <a:srgbClr val="FFFFFF"/>
                </a:solidFill>
              </a:rPr>
              <a:t>Thank you for viewing.  Please contact your child’s teacher if you have any questions.</a:t>
            </a:r>
          </a:p>
        </p:txBody>
      </p:sp>
      <p:pic>
        <p:nvPicPr>
          <p:cNvPr id="5" name="Picture 4" descr="Text&#10;&#10;Description automatically generated">
            <a:extLst>
              <a:ext uri="{FF2B5EF4-FFF2-40B4-BE49-F238E27FC236}">
                <a16:creationId xmlns:a16="http://schemas.microsoft.com/office/drawing/2014/main" id="{ACCB9F77-FD5D-4534-80DA-A9E9F7BAD1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2656" y="645106"/>
            <a:ext cx="10333680" cy="3229275"/>
          </a:xfrm>
          <a:prstGeom prst="rect">
            <a:avLst/>
          </a:prstGeom>
        </p:spPr>
      </p:pic>
    </p:spTree>
    <p:extLst>
      <p:ext uri="{BB962C8B-B14F-4D97-AF65-F5344CB8AC3E}">
        <p14:creationId xmlns:p14="http://schemas.microsoft.com/office/powerpoint/2010/main" val="385352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F81453E-2197-4466-B357-AA5C4520B24A}"/>
              </a:ext>
            </a:extLst>
          </p:cNvPr>
          <p:cNvSpPr>
            <a:spLocks noGrp="1"/>
          </p:cNvSpPr>
          <p:nvPr>
            <p:ph type="title"/>
          </p:nvPr>
        </p:nvSpPr>
        <p:spPr>
          <a:xfrm>
            <a:off x="687754" y="875324"/>
            <a:ext cx="3536510" cy="5093520"/>
          </a:xfrm>
        </p:spPr>
        <p:txBody>
          <a:bodyPr>
            <a:normAutofit/>
          </a:bodyPr>
          <a:lstStyle/>
          <a:p>
            <a:pPr algn="ctr"/>
            <a:r>
              <a:rPr lang="en-US" sz="4400" b="1"/>
              <a:t>SWE Mission</a:t>
            </a:r>
          </a:p>
        </p:txBody>
      </p:sp>
      <p:sp>
        <p:nvSpPr>
          <p:cNvPr id="18"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7F80714B-8EA5-4B59-9989-6138278FED49}"/>
              </a:ext>
            </a:extLst>
          </p:cNvPr>
          <p:cNvSpPr>
            <a:spLocks noGrp="1"/>
          </p:cNvSpPr>
          <p:nvPr>
            <p:ph idx="1"/>
          </p:nvPr>
        </p:nvSpPr>
        <p:spPr>
          <a:xfrm>
            <a:off x="5478124" y="559477"/>
            <a:ext cx="5647076" cy="5475563"/>
          </a:xfrm>
        </p:spPr>
        <p:txBody>
          <a:bodyPr anchor="ctr">
            <a:normAutofit/>
          </a:bodyPr>
          <a:lstStyle/>
          <a:p>
            <a:pPr marL="0" indent="0">
              <a:buNone/>
            </a:pPr>
            <a:r>
              <a:rPr lang="en-US" sz="2000"/>
              <a:t>South Woods Elementary School will create a positive learning environment that will instill </a:t>
            </a:r>
            <a:r>
              <a:rPr lang="en-US" sz="2000" b="1"/>
              <a:t>good character </a:t>
            </a:r>
            <a:r>
              <a:rPr lang="en-US" sz="2000"/>
              <a:t>and the desire for </a:t>
            </a:r>
            <a:r>
              <a:rPr lang="en-US" sz="2000" b="1"/>
              <a:t>academic excellence</a:t>
            </a:r>
            <a:r>
              <a:rPr lang="en-US" sz="2000"/>
              <a:t>, fostering the development of </a:t>
            </a:r>
            <a:r>
              <a:rPr lang="en-US" sz="2000" b="1"/>
              <a:t>caring, productive, and digital citizens </a:t>
            </a:r>
            <a:r>
              <a:rPr lang="en-US" sz="2000"/>
              <a:t>in the global world. </a:t>
            </a:r>
          </a:p>
          <a:p>
            <a:pPr marL="0" indent="0">
              <a:buNone/>
            </a:pPr>
            <a:endParaRPr lang="en-US" sz="2000"/>
          </a:p>
        </p:txBody>
      </p:sp>
    </p:spTree>
    <p:extLst>
      <p:ext uri="{BB962C8B-B14F-4D97-AF65-F5344CB8AC3E}">
        <p14:creationId xmlns:p14="http://schemas.microsoft.com/office/powerpoint/2010/main" val="117481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6A40-CC0F-4980-9D32-28971B02D33F}"/>
              </a:ext>
            </a:extLst>
          </p:cNvPr>
          <p:cNvSpPr>
            <a:spLocks noGrp="1"/>
          </p:cNvSpPr>
          <p:nvPr>
            <p:ph type="title"/>
          </p:nvPr>
        </p:nvSpPr>
        <p:spPr/>
        <p:txBody>
          <a:bodyPr>
            <a:normAutofit fontScale="90000"/>
          </a:bodyPr>
          <a:lstStyle/>
          <a:p>
            <a:r>
              <a:rPr lang="en-US" dirty="0"/>
              <a:t>South Woods Elementary is a Title I School</a:t>
            </a:r>
          </a:p>
        </p:txBody>
      </p:sp>
      <p:sp>
        <p:nvSpPr>
          <p:cNvPr id="3" name="Content Placeholder 2">
            <a:extLst>
              <a:ext uri="{FF2B5EF4-FFF2-40B4-BE49-F238E27FC236}">
                <a16:creationId xmlns:a16="http://schemas.microsoft.com/office/drawing/2014/main" id="{95A77915-EAC2-4610-BA79-11BCA080FBC3}"/>
              </a:ext>
            </a:extLst>
          </p:cNvPr>
          <p:cNvSpPr>
            <a:spLocks noGrp="1"/>
          </p:cNvSpPr>
          <p:nvPr>
            <p:ph idx="1"/>
          </p:nvPr>
        </p:nvSpPr>
        <p:spPr/>
        <p:txBody>
          <a:bodyPr/>
          <a:lstStyle/>
          <a:p>
            <a:pPr marL="0" indent="0" algn="ctr">
              <a:buNone/>
            </a:pPr>
            <a:r>
              <a:rPr lang="en-US" sz="2800" b="1" dirty="0"/>
              <a:t>What does it mean to be a </a:t>
            </a:r>
            <a:br>
              <a:rPr lang="en-US" sz="2800" b="1" dirty="0"/>
            </a:br>
            <a:r>
              <a:rPr lang="en-US" sz="2800" b="1" dirty="0"/>
              <a:t>Title I school?</a:t>
            </a:r>
          </a:p>
          <a:p>
            <a:pPr marL="0" indent="0">
              <a:buNone/>
            </a:pPr>
            <a:endParaRPr lang="en-US" b="1" dirty="0"/>
          </a:p>
          <a:p>
            <a:endParaRPr lang="en-US" dirty="0"/>
          </a:p>
        </p:txBody>
      </p:sp>
      <p:pic>
        <p:nvPicPr>
          <p:cNvPr id="4" name="Content Placeholder 3" descr="Text, whiteboard&#10;&#10;Description automatically generated">
            <a:extLst>
              <a:ext uri="{FF2B5EF4-FFF2-40B4-BE49-F238E27FC236}">
                <a16:creationId xmlns:a16="http://schemas.microsoft.com/office/drawing/2014/main" id="{24156251-E607-43A4-B0FE-C62FC405F3E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86690" y="3353544"/>
            <a:ext cx="4485269" cy="3032016"/>
          </a:xfrm>
          <a:prstGeom prst="rect">
            <a:avLst/>
          </a:prstGeom>
        </p:spPr>
      </p:pic>
    </p:spTree>
    <p:extLst>
      <p:ext uri="{BB962C8B-B14F-4D97-AF65-F5344CB8AC3E}">
        <p14:creationId xmlns:p14="http://schemas.microsoft.com/office/powerpoint/2010/main" val="363650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52F3-BFAC-4391-AB63-3D9045CF95C9}"/>
              </a:ext>
            </a:extLst>
          </p:cNvPr>
          <p:cNvSpPr>
            <a:spLocks noGrp="1"/>
          </p:cNvSpPr>
          <p:nvPr>
            <p:ph type="title"/>
          </p:nvPr>
        </p:nvSpPr>
        <p:spPr/>
        <p:txBody>
          <a:bodyPr>
            <a:normAutofit fontScale="90000"/>
          </a:bodyPr>
          <a:lstStyle/>
          <a:p>
            <a:pPr algn="ctr"/>
            <a:r>
              <a:rPr lang="en-US" sz="4400" b="1" dirty="0"/>
              <a:t>How is Title I funding used at South Woods?</a:t>
            </a:r>
            <a:br>
              <a:rPr lang="en-US" sz="4400" b="1" dirty="0"/>
            </a:br>
            <a:endParaRPr lang="en-US" dirty="0"/>
          </a:p>
        </p:txBody>
      </p:sp>
      <p:sp>
        <p:nvSpPr>
          <p:cNvPr id="3" name="Content Placeholder 2">
            <a:extLst>
              <a:ext uri="{FF2B5EF4-FFF2-40B4-BE49-F238E27FC236}">
                <a16:creationId xmlns:a16="http://schemas.microsoft.com/office/drawing/2014/main" id="{4CFACFA4-3AC3-45EF-9573-D809CADF73F2}"/>
              </a:ext>
            </a:extLst>
          </p:cNvPr>
          <p:cNvSpPr>
            <a:spLocks noGrp="1"/>
          </p:cNvSpPr>
          <p:nvPr>
            <p:ph idx="1"/>
          </p:nvPr>
        </p:nvSpPr>
        <p:spPr/>
        <p:txBody>
          <a:bodyPr/>
          <a:lstStyle/>
          <a:p>
            <a:pPr marL="0" indent="0">
              <a:buNone/>
            </a:pPr>
            <a:r>
              <a:rPr lang="en-US" dirty="0"/>
              <a:t>             Staff		                            Materials                           	Parent Involvement</a:t>
            </a:r>
          </a:p>
          <a:p>
            <a:pPr marL="0" indent="0">
              <a:buNone/>
            </a:pPr>
            <a:endParaRPr lang="en-US" dirty="0"/>
          </a:p>
          <a:p>
            <a:pPr marL="0" indent="0">
              <a:buNone/>
            </a:pPr>
            <a:endParaRPr lang="en-US" dirty="0"/>
          </a:p>
          <a:p>
            <a:pPr marL="0" indent="0">
              <a:buNone/>
            </a:pPr>
            <a:endParaRPr lang="en-US" dirty="0"/>
          </a:p>
        </p:txBody>
      </p:sp>
      <p:pic>
        <p:nvPicPr>
          <p:cNvPr id="4" name="Picture 3" descr="A group of people sitting at a table with a birthday cake&#10;&#10;Description automatically generated">
            <a:extLst>
              <a:ext uri="{FF2B5EF4-FFF2-40B4-BE49-F238E27FC236}">
                <a16:creationId xmlns:a16="http://schemas.microsoft.com/office/drawing/2014/main" id="{AD2B360D-F8A3-41D0-A14B-B99447982C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9880" y="2993997"/>
            <a:ext cx="2877758" cy="217998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FEA4BCAF-8828-43BC-8CDA-32F50AEC131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92917" y="2964180"/>
            <a:ext cx="2469189" cy="2209800"/>
          </a:xfrm>
          <a:prstGeom prst="rect">
            <a:avLst/>
          </a:prstGeom>
        </p:spPr>
      </p:pic>
      <p:pic>
        <p:nvPicPr>
          <p:cNvPr id="6" name="Picture 5" descr="A picture containing cake, beach, birthday, little&#10;&#10;Description automatically generated">
            <a:extLst>
              <a:ext uri="{FF2B5EF4-FFF2-40B4-BE49-F238E27FC236}">
                <a16:creationId xmlns:a16="http://schemas.microsoft.com/office/drawing/2014/main" id="{77E8FDA9-7BBA-4470-BB7C-5A39C964A6C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996944" y="2964180"/>
            <a:ext cx="2955332" cy="2209800"/>
          </a:xfrm>
          <a:prstGeom prst="rect">
            <a:avLst/>
          </a:prstGeom>
        </p:spPr>
      </p:pic>
    </p:spTree>
    <p:extLst>
      <p:ext uri="{BB962C8B-B14F-4D97-AF65-F5344CB8AC3E}">
        <p14:creationId xmlns:p14="http://schemas.microsoft.com/office/powerpoint/2010/main" val="411692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0827-81FF-4540-BDFF-B7173B6F9C5C}"/>
              </a:ext>
            </a:extLst>
          </p:cNvPr>
          <p:cNvSpPr>
            <a:spLocks noGrp="1"/>
          </p:cNvSpPr>
          <p:nvPr>
            <p:ph type="title"/>
          </p:nvPr>
        </p:nvSpPr>
        <p:spPr/>
        <p:txBody>
          <a:bodyPr/>
          <a:lstStyle/>
          <a:p>
            <a:pPr algn="ctr"/>
            <a:r>
              <a:rPr lang="en-US" dirty="0"/>
              <a:t>Interventionist Team</a:t>
            </a:r>
          </a:p>
        </p:txBody>
      </p:sp>
      <p:sp>
        <p:nvSpPr>
          <p:cNvPr id="3" name="Content Placeholder 2">
            <a:extLst>
              <a:ext uri="{FF2B5EF4-FFF2-40B4-BE49-F238E27FC236}">
                <a16:creationId xmlns:a16="http://schemas.microsoft.com/office/drawing/2014/main" id="{14315204-7FC9-4D9E-B5C4-7566DD42BA57}"/>
              </a:ext>
            </a:extLst>
          </p:cNvPr>
          <p:cNvSpPr>
            <a:spLocks noGrp="1"/>
          </p:cNvSpPr>
          <p:nvPr>
            <p:ph sz="half" idx="1"/>
          </p:nvPr>
        </p:nvSpPr>
        <p:spPr/>
        <p:txBody>
          <a:bodyPr>
            <a:normAutofit/>
          </a:bodyPr>
          <a:lstStyle/>
          <a:p>
            <a:r>
              <a:rPr lang="en-US" sz="2800" dirty="0"/>
              <a:t>K &amp; 1	Jenny Moore-Jones</a:t>
            </a:r>
          </a:p>
          <a:p>
            <a:endParaRPr lang="en-US" sz="2800" dirty="0"/>
          </a:p>
          <a:p>
            <a:r>
              <a:rPr lang="en-US" sz="2800" dirty="0"/>
              <a:t>2 &amp; 3	Amber Daniels</a:t>
            </a:r>
          </a:p>
          <a:p>
            <a:endParaRPr lang="en-US" sz="2800" dirty="0"/>
          </a:p>
          <a:p>
            <a:r>
              <a:rPr lang="en-US" sz="2800" dirty="0"/>
              <a:t>4 &amp; 5	Margo Meyer</a:t>
            </a:r>
          </a:p>
        </p:txBody>
      </p:sp>
      <p:sp>
        <p:nvSpPr>
          <p:cNvPr id="4" name="Content Placeholder 3">
            <a:extLst>
              <a:ext uri="{FF2B5EF4-FFF2-40B4-BE49-F238E27FC236}">
                <a16:creationId xmlns:a16="http://schemas.microsoft.com/office/drawing/2014/main" id="{1DDE7FA4-01BD-4C1F-AD25-4EA819EE6D9E}"/>
              </a:ext>
            </a:extLst>
          </p:cNvPr>
          <p:cNvSpPr>
            <a:spLocks noGrp="1"/>
          </p:cNvSpPr>
          <p:nvPr>
            <p:ph sz="half" idx="2"/>
          </p:nvPr>
        </p:nvSpPr>
        <p:spPr/>
        <p:txBody>
          <a:bodyPr/>
          <a:lstStyle/>
          <a:p>
            <a:pPr algn="ctr"/>
            <a:r>
              <a:rPr lang="en-US" sz="2800" dirty="0"/>
              <a:t>The role of the Interventionists here at South Woods Elementary is to support student achievement in the area of Reading/Math, with special attention to reading. </a:t>
            </a:r>
          </a:p>
          <a:p>
            <a:pPr marL="0" indent="0">
              <a:buNone/>
            </a:pPr>
            <a:endParaRPr lang="en-US" dirty="0"/>
          </a:p>
        </p:txBody>
      </p:sp>
    </p:spTree>
    <p:extLst>
      <p:ext uri="{BB962C8B-B14F-4D97-AF65-F5344CB8AC3E}">
        <p14:creationId xmlns:p14="http://schemas.microsoft.com/office/powerpoint/2010/main" val="141867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72F3-9909-4519-9920-E3DB0947CC03}"/>
              </a:ext>
            </a:extLst>
          </p:cNvPr>
          <p:cNvSpPr>
            <a:spLocks noGrp="1"/>
          </p:cNvSpPr>
          <p:nvPr>
            <p:ph type="title"/>
          </p:nvPr>
        </p:nvSpPr>
        <p:spPr>
          <a:xfrm>
            <a:off x="979361" y="271807"/>
            <a:ext cx="10058400" cy="1371600"/>
          </a:xfrm>
        </p:spPr>
        <p:txBody>
          <a:bodyPr/>
          <a:lstStyle/>
          <a:p>
            <a:r>
              <a:rPr lang="en-US" dirty="0"/>
              <a:t>Schedules</a:t>
            </a:r>
          </a:p>
        </p:txBody>
      </p:sp>
      <p:sp>
        <p:nvSpPr>
          <p:cNvPr id="4" name="Content Placeholder 3">
            <a:extLst>
              <a:ext uri="{FF2B5EF4-FFF2-40B4-BE49-F238E27FC236}">
                <a16:creationId xmlns:a16="http://schemas.microsoft.com/office/drawing/2014/main" id="{C37A616F-F0CF-4151-92EE-3898B6D80257}"/>
              </a:ext>
            </a:extLst>
          </p:cNvPr>
          <p:cNvSpPr>
            <a:spLocks noGrp="1"/>
          </p:cNvSpPr>
          <p:nvPr>
            <p:ph sz="half" idx="2"/>
          </p:nvPr>
        </p:nvSpPr>
        <p:spPr>
          <a:xfrm>
            <a:off x="1063752" y="1495214"/>
            <a:ext cx="4754880" cy="3200400"/>
          </a:xfrm>
        </p:spPr>
        <p:txBody>
          <a:bodyPr>
            <a:noAutofit/>
          </a:bodyPr>
          <a:lstStyle/>
          <a:p>
            <a:r>
              <a:rPr lang="en-US" sz="2800" dirty="0"/>
              <a:t>8:35-8:55 Morning Meeting</a:t>
            </a:r>
          </a:p>
          <a:p>
            <a:r>
              <a:rPr lang="en-US" sz="2800" dirty="0"/>
              <a:t>8:55-10:25 ELA</a:t>
            </a:r>
          </a:p>
          <a:p>
            <a:r>
              <a:rPr lang="en-US" sz="2800" dirty="0"/>
              <a:t>10:25-11:05 Target</a:t>
            </a:r>
          </a:p>
          <a:p>
            <a:r>
              <a:rPr lang="en-US" sz="2800" dirty="0"/>
              <a:t>11:05-12:15 Math</a:t>
            </a:r>
          </a:p>
          <a:p>
            <a:r>
              <a:rPr lang="en-US" sz="2800" dirty="0"/>
              <a:t>12:15-1:05 Lunch/Recess</a:t>
            </a:r>
          </a:p>
          <a:p>
            <a:r>
              <a:rPr lang="en-US" sz="2800" dirty="0"/>
              <a:t>1:05-1:55 Science and Social Studies</a:t>
            </a:r>
          </a:p>
          <a:p>
            <a:r>
              <a:rPr lang="en-US" sz="2800" dirty="0"/>
              <a:t>1:55-2:30 Resource</a:t>
            </a:r>
          </a:p>
          <a:p>
            <a:r>
              <a:rPr lang="en-US" sz="2800" dirty="0"/>
              <a:t>2:30-2:45 Pack up</a:t>
            </a:r>
          </a:p>
        </p:txBody>
      </p:sp>
      <p:sp>
        <p:nvSpPr>
          <p:cNvPr id="5" name="Text Placeholder 4">
            <a:extLst>
              <a:ext uri="{FF2B5EF4-FFF2-40B4-BE49-F238E27FC236}">
                <a16:creationId xmlns:a16="http://schemas.microsoft.com/office/drawing/2014/main" id="{DADE8742-FD09-4634-AD13-D94F7B1D63AD}"/>
              </a:ext>
            </a:extLst>
          </p:cNvPr>
          <p:cNvSpPr>
            <a:spLocks noGrp="1"/>
          </p:cNvSpPr>
          <p:nvPr>
            <p:ph type="body" sz="quarter" idx="3"/>
          </p:nvPr>
        </p:nvSpPr>
        <p:spPr>
          <a:xfrm>
            <a:off x="6255487" y="3029116"/>
            <a:ext cx="4754880" cy="640080"/>
          </a:xfrm>
        </p:spPr>
        <p:txBody>
          <a:bodyPr>
            <a:normAutofit/>
          </a:bodyPr>
          <a:lstStyle/>
          <a:p>
            <a:r>
              <a:rPr lang="en-US" sz="2800" dirty="0">
                <a:solidFill>
                  <a:schemeClr val="tx1"/>
                </a:solidFill>
              </a:rPr>
              <a:t>Specials Rotation</a:t>
            </a:r>
          </a:p>
        </p:txBody>
      </p:sp>
      <p:graphicFrame>
        <p:nvGraphicFramePr>
          <p:cNvPr id="7" name="Content Placeholder 6">
            <a:extLst>
              <a:ext uri="{FF2B5EF4-FFF2-40B4-BE49-F238E27FC236}">
                <a16:creationId xmlns:a16="http://schemas.microsoft.com/office/drawing/2014/main" id="{B7F524CB-6540-45B0-BCF8-2307608CDCFB}"/>
              </a:ext>
            </a:extLst>
          </p:cNvPr>
          <p:cNvGraphicFramePr>
            <a:graphicFrameLocks noGrp="1"/>
          </p:cNvGraphicFramePr>
          <p:nvPr>
            <p:ph sz="quarter" idx="4"/>
            <p:extLst>
              <p:ext uri="{D42A27DB-BD31-4B8C-83A1-F6EECF244321}">
                <p14:modId xmlns:p14="http://schemas.microsoft.com/office/powerpoint/2010/main" val="1207053215"/>
              </p:ext>
            </p:extLst>
          </p:nvPr>
        </p:nvGraphicFramePr>
        <p:xfrm>
          <a:off x="5528458" y="3671848"/>
          <a:ext cx="6119496" cy="2593110"/>
        </p:xfrm>
        <a:graphic>
          <a:graphicData uri="http://schemas.openxmlformats.org/drawingml/2006/table">
            <a:tbl>
              <a:tblPr>
                <a:tableStyleId>{5C22544A-7EE6-4342-B048-85BDC9FD1C3A}</a:tableStyleId>
              </a:tblPr>
              <a:tblGrid>
                <a:gridCol w="1138511">
                  <a:extLst>
                    <a:ext uri="{9D8B030D-6E8A-4147-A177-3AD203B41FA5}">
                      <a16:colId xmlns:a16="http://schemas.microsoft.com/office/drawing/2014/main" val="4094170158"/>
                    </a:ext>
                  </a:extLst>
                </a:gridCol>
                <a:gridCol w="996197">
                  <a:extLst>
                    <a:ext uri="{9D8B030D-6E8A-4147-A177-3AD203B41FA5}">
                      <a16:colId xmlns:a16="http://schemas.microsoft.com/office/drawing/2014/main" val="2063640057"/>
                    </a:ext>
                  </a:extLst>
                </a:gridCol>
                <a:gridCol w="996197">
                  <a:extLst>
                    <a:ext uri="{9D8B030D-6E8A-4147-A177-3AD203B41FA5}">
                      <a16:colId xmlns:a16="http://schemas.microsoft.com/office/drawing/2014/main" val="3435738880"/>
                    </a:ext>
                  </a:extLst>
                </a:gridCol>
                <a:gridCol w="996197">
                  <a:extLst>
                    <a:ext uri="{9D8B030D-6E8A-4147-A177-3AD203B41FA5}">
                      <a16:colId xmlns:a16="http://schemas.microsoft.com/office/drawing/2014/main" val="241709338"/>
                    </a:ext>
                  </a:extLst>
                </a:gridCol>
                <a:gridCol w="996197">
                  <a:extLst>
                    <a:ext uri="{9D8B030D-6E8A-4147-A177-3AD203B41FA5}">
                      <a16:colId xmlns:a16="http://schemas.microsoft.com/office/drawing/2014/main" val="409396259"/>
                    </a:ext>
                  </a:extLst>
                </a:gridCol>
                <a:gridCol w="996197">
                  <a:extLst>
                    <a:ext uri="{9D8B030D-6E8A-4147-A177-3AD203B41FA5}">
                      <a16:colId xmlns:a16="http://schemas.microsoft.com/office/drawing/2014/main" val="3789223306"/>
                    </a:ext>
                  </a:extLst>
                </a:gridCol>
              </a:tblGrid>
              <a:tr h="432185">
                <a:tc>
                  <a:txBody>
                    <a:bodyPr/>
                    <a:lstStyle/>
                    <a:p>
                      <a:pPr algn="ctr" fontAlgn="ctr"/>
                      <a:r>
                        <a:rPr lang="en-US" sz="800" u="none" strike="noStrike">
                          <a:effectLst/>
                        </a:rPr>
                        <a:t>1:55-2:30</a:t>
                      </a:r>
                      <a:endParaRPr lang="en-US" sz="800" b="1"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Day A</a:t>
                      </a:r>
                      <a:endParaRPr lang="en-US" sz="800" b="1"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Day B</a:t>
                      </a:r>
                      <a:endParaRPr lang="en-US" sz="800" b="1"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Day C</a:t>
                      </a:r>
                      <a:endParaRPr lang="en-US" sz="800" b="1"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Day D</a:t>
                      </a:r>
                      <a:endParaRPr lang="en-US" sz="800" b="1"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Day E</a:t>
                      </a:r>
                      <a:endParaRPr lang="en-US" sz="800" b="1" i="0" u="none" strike="noStrike">
                        <a:solidFill>
                          <a:srgbClr val="000000"/>
                        </a:solidFill>
                        <a:effectLst/>
                        <a:latin typeface="Calibri" panose="020F0502020204030204" pitchFamily="34" charset="0"/>
                      </a:endParaRPr>
                    </a:p>
                  </a:txBody>
                  <a:tcPr marL="5026" marR="5026" marT="5026" marB="0" anchor="ctr"/>
                </a:tc>
                <a:extLst>
                  <a:ext uri="{0D108BD9-81ED-4DB2-BD59-A6C34878D82A}">
                    <a16:rowId xmlns:a16="http://schemas.microsoft.com/office/drawing/2014/main" val="3852099904"/>
                  </a:ext>
                </a:extLst>
              </a:tr>
              <a:tr h="432185">
                <a:tc>
                  <a:txBody>
                    <a:bodyPr/>
                    <a:lstStyle/>
                    <a:p>
                      <a:pPr algn="ctr" fontAlgn="ctr"/>
                      <a:r>
                        <a:rPr lang="en-US" sz="800" u="none" strike="noStrike">
                          <a:effectLst/>
                        </a:rPr>
                        <a:t>Art</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Keath</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Peel</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Strecker</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600" u="none" strike="noStrike">
                          <a:effectLst/>
                        </a:rPr>
                        <a:t>Tanner &amp; Meiselman</a:t>
                      </a:r>
                      <a:endParaRPr lang="en-US" sz="6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Wilcox</a:t>
                      </a:r>
                      <a:endParaRPr lang="en-US" sz="800" b="0" i="0" u="none" strike="noStrike">
                        <a:solidFill>
                          <a:srgbClr val="000000"/>
                        </a:solidFill>
                        <a:effectLst/>
                        <a:latin typeface="Calibri" panose="020F0502020204030204" pitchFamily="34" charset="0"/>
                      </a:endParaRPr>
                    </a:p>
                  </a:txBody>
                  <a:tcPr marL="5026" marR="5026" marT="5026" marB="0" anchor="ctr"/>
                </a:tc>
                <a:extLst>
                  <a:ext uri="{0D108BD9-81ED-4DB2-BD59-A6C34878D82A}">
                    <a16:rowId xmlns:a16="http://schemas.microsoft.com/office/drawing/2014/main" val="2667798576"/>
                  </a:ext>
                </a:extLst>
              </a:tr>
              <a:tr h="432185">
                <a:tc>
                  <a:txBody>
                    <a:bodyPr/>
                    <a:lstStyle/>
                    <a:p>
                      <a:pPr algn="ctr" fontAlgn="ctr"/>
                      <a:r>
                        <a:rPr lang="en-US" sz="800" u="none" strike="noStrike">
                          <a:effectLst/>
                        </a:rPr>
                        <a:t>Physical Education </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Wilcox</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Keath</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Peel</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Strecker</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600" u="none" strike="noStrike">
                          <a:effectLst/>
                        </a:rPr>
                        <a:t>Tanner &amp; Meiselman</a:t>
                      </a:r>
                      <a:endParaRPr lang="en-US" sz="600" b="0" i="0" u="none" strike="noStrike">
                        <a:solidFill>
                          <a:srgbClr val="000000"/>
                        </a:solidFill>
                        <a:effectLst/>
                        <a:latin typeface="Calibri" panose="020F0502020204030204" pitchFamily="34" charset="0"/>
                      </a:endParaRPr>
                    </a:p>
                  </a:txBody>
                  <a:tcPr marL="5026" marR="5026" marT="5026" marB="0" anchor="ctr"/>
                </a:tc>
                <a:extLst>
                  <a:ext uri="{0D108BD9-81ED-4DB2-BD59-A6C34878D82A}">
                    <a16:rowId xmlns:a16="http://schemas.microsoft.com/office/drawing/2014/main" val="3826142461"/>
                  </a:ext>
                </a:extLst>
              </a:tr>
              <a:tr h="432185">
                <a:tc>
                  <a:txBody>
                    <a:bodyPr/>
                    <a:lstStyle/>
                    <a:p>
                      <a:pPr algn="ctr" fontAlgn="ctr"/>
                      <a:r>
                        <a:rPr lang="en-US" sz="800" u="none" strike="noStrike">
                          <a:effectLst/>
                        </a:rPr>
                        <a:t>Music</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600" u="none" strike="noStrike">
                          <a:effectLst/>
                        </a:rPr>
                        <a:t>Tanner &amp; Meiselman</a:t>
                      </a:r>
                      <a:endParaRPr lang="en-US" sz="6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Wilcox</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dirty="0">
                          <a:effectLst/>
                        </a:rPr>
                        <a:t>Keath</a:t>
                      </a:r>
                      <a:endParaRPr lang="en-US" sz="800" b="0" i="0" u="none" strike="noStrike" dirty="0">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Peel</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Strecker</a:t>
                      </a:r>
                      <a:endParaRPr lang="en-US" sz="800" b="0" i="0" u="none" strike="noStrike">
                        <a:solidFill>
                          <a:srgbClr val="000000"/>
                        </a:solidFill>
                        <a:effectLst/>
                        <a:latin typeface="Calibri" panose="020F0502020204030204" pitchFamily="34" charset="0"/>
                      </a:endParaRPr>
                    </a:p>
                  </a:txBody>
                  <a:tcPr marL="5026" marR="5026" marT="5026" marB="0" anchor="ctr"/>
                </a:tc>
                <a:extLst>
                  <a:ext uri="{0D108BD9-81ED-4DB2-BD59-A6C34878D82A}">
                    <a16:rowId xmlns:a16="http://schemas.microsoft.com/office/drawing/2014/main" val="1475979121"/>
                  </a:ext>
                </a:extLst>
              </a:tr>
              <a:tr h="432185">
                <a:tc>
                  <a:txBody>
                    <a:bodyPr/>
                    <a:lstStyle/>
                    <a:p>
                      <a:pPr algn="ctr" fontAlgn="ctr"/>
                      <a:r>
                        <a:rPr lang="en-US" sz="800" u="none" strike="noStrike">
                          <a:effectLst/>
                        </a:rPr>
                        <a:t>Media</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Strecker</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600" u="none" strike="noStrike">
                          <a:effectLst/>
                        </a:rPr>
                        <a:t>Tanner &amp; Meiselman</a:t>
                      </a:r>
                      <a:endParaRPr lang="en-US" sz="6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Wilcox</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Keath</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Peel</a:t>
                      </a:r>
                      <a:endParaRPr lang="en-US" sz="800" b="0" i="0" u="none" strike="noStrike">
                        <a:solidFill>
                          <a:srgbClr val="000000"/>
                        </a:solidFill>
                        <a:effectLst/>
                        <a:latin typeface="Calibri" panose="020F0502020204030204" pitchFamily="34" charset="0"/>
                      </a:endParaRPr>
                    </a:p>
                  </a:txBody>
                  <a:tcPr marL="5026" marR="5026" marT="5026" marB="0" anchor="ctr"/>
                </a:tc>
                <a:extLst>
                  <a:ext uri="{0D108BD9-81ED-4DB2-BD59-A6C34878D82A}">
                    <a16:rowId xmlns:a16="http://schemas.microsoft.com/office/drawing/2014/main" val="610880178"/>
                  </a:ext>
                </a:extLst>
              </a:tr>
              <a:tr h="432185">
                <a:tc>
                  <a:txBody>
                    <a:bodyPr/>
                    <a:lstStyle/>
                    <a:p>
                      <a:pPr algn="ctr" fontAlgn="ctr"/>
                      <a:r>
                        <a:rPr lang="en-US" sz="800" u="none" strike="noStrike">
                          <a:effectLst/>
                        </a:rPr>
                        <a:t>Computer Lab</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Peel</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Strecker</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600" u="none" strike="noStrike">
                          <a:effectLst/>
                        </a:rPr>
                        <a:t>Tanner &amp; Meiselman</a:t>
                      </a:r>
                      <a:endParaRPr lang="en-US" sz="6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a:effectLst/>
                        </a:rPr>
                        <a:t>Wilcox</a:t>
                      </a:r>
                      <a:endParaRPr lang="en-US" sz="800" b="0" i="0" u="none" strike="noStrike">
                        <a:solidFill>
                          <a:srgbClr val="000000"/>
                        </a:solidFill>
                        <a:effectLst/>
                        <a:latin typeface="Calibri" panose="020F0502020204030204" pitchFamily="34" charset="0"/>
                      </a:endParaRPr>
                    </a:p>
                  </a:txBody>
                  <a:tcPr marL="5026" marR="5026" marT="5026" marB="0" anchor="ctr"/>
                </a:tc>
                <a:tc>
                  <a:txBody>
                    <a:bodyPr/>
                    <a:lstStyle/>
                    <a:p>
                      <a:pPr algn="ctr" fontAlgn="ctr"/>
                      <a:r>
                        <a:rPr lang="en-US" sz="800" u="none" strike="noStrike" dirty="0">
                          <a:effectLst/>
                        </a:rPr>
                        <a:t>Keath</a:t>
                      </a:r>
                      <a:endParaRPr lang="en-US" sz="800" b="0" i="0" u="none" strike="noStrike" dirty="0">
                        <a:solidFill>
                          <a:srgbClr val="000000"/>
                        </a:solidFill>
                        <a:effectLst/>
                        <a:latin typeface="Calibri" panose="020F0502020204030204" pitchFamily="34" charset="0"/>
                      </a:endParaRPr>
                    </a:p>
                  </a:txBody>
                  <a:tcPr marL="5026" marR="5026" marT="5026" marB="0" anchor="ctr"/>
                </a:tc>
                <a:extLst>
                  <a:ext uri="{0D108BD9-81ED-4DB2-BD59-A6C34878D82A}">
                    <a16:rowId xmlns:a16="http://schemas.microsoft.com/office/drawing/2014/main" val="2436379284"/>
                  </a:ext>
                </a:extLst>
              </a:tr>
            </a:tbl>
          </a:graphicData>
        </a:graphic>
      </p:graphicFrame>
      <p:pic>
        <p:nvPicPr>
          <p:cNvPr id="6" name="Picture 5" descr="A picture containing clock&#10;&#10;Description automatically generated">
            <a:extLst>
              <a:ext uri="{FF2B5EF4-FFF2-40B4-BE49-F238E27FC236}">
                <a16:creationId xmlns:a16="http://schemas.microsoft.com/office/drawing/2014/main" id="{56199D80-6461-41DE-B899-AB4D434491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6482" y="321535"/>
            <a:ext cx="3400425" cy="2847975"/>
          </a:xfrm>
          <a:prstGeom prst="rect">
            <a:avLst/>
          </a:prstGeom>
        </p:spPr>
      </p:pic>
    </p:spTree>
    <p:extLst>
      <p:ext uri="{BB962C8B-B14F-4D97-AF65-F5344CB8AC3E}">
        <p14:creationId xmlns:p14="http://schemas.microsoft.com/office/powerpoint/2010/main" val="417813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DEEAB835-589F-4D5A-9846-118C91648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73B447D3-C7DD-4743-B75D-6D58A9542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9C5D2D2-E26E-4C94-8AA1-719902A86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332" y="374904"/>
            <a:ext cx="5078811"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474F30E-D86A-40AA-B56B-636A62249323}"/>
              </a:ext>
            </a:extLst>
          </p:cNvPr>
          <p:cNvSpPr>
            <a:spLocks noGrp="1"/>
          </p:cNvSpPr>
          <p:nvPr>
            <p:ph type="title"/>
          </p:nvPr>
        </p:nvSpPr>
        <p:spPr>
          <a:xfrm>
            <a:off x="7064082" y="642594"/>
            <a:ext cx="4472921" cy="1371600"/>
          </a:xfrm>
        </p:spPr>
        <p:txBody>
          <a:bodyPr>
            <a:normAutofit/>
          </a:bodyPr>
          <a:lstStyle/>
          <a:p>
            <a:r>
              <a:rPr lang="en-US" sz="4400" b="1"/>
              <a:t>Reading and Writing</a:t>
            </a:r>
          </a:p>
        </p:txBody>
      </p:sp>
      <p:pic>
        <p:nvPicPr>
          <p:cNvPr id="7" name="Picture 6" descr="A picture containing text, floor, indoor, person&#10;&#10;Description automatically generated">
            <a:extLst>
              <a:ext uri="{FF2B5EF4-FFF2-40B4-BE49-F238E27FC236}">
                <a16:creationId xmlns:a16="http://schemas.microsoft.com/office/drawing/2014/main" id="{0523B24D-9A42-4978-917A-6071C6BCF2C2}"/>
              </a:ext>
            </a:extLst>
          </p:cNvPr>
          <p:cNvPicPr>
            <a:picLocks noChangeAspect="1"/>
          </p:cNvPicPr>
          <p:nvPr/>
        </p:nvPicPr>
        <p:blipFill rotWithShape="1">
          <a:blip r:embed="rId2">
            <a:extLst>
              <a:ext uri="{28A0092B-C50C-407E-A947-70E740481C1C}">
                <a14:useLocalDpi xmlns:a14="http://schemas.microsoft.com/office/drawing/2010/main" val="0"/>
              </a:ext>
            </a:extLst>
          </a:blip>
          <a:srcRect r="15269" b="-3"/>
          <a:stretch/>
        </p:blipFill>
        <p:spPr>
          <a:xfrm rot="5400000">
            <a:off x="17645" y="448882"/>
            <a:ext cx="3755625" cy="3324388"/>
          </a:xfrm>
          <a:prstGeom prst="rect">
            <a:avLst/>
          </a:prstGeom>
        </p:spPr>
      </p:pic>
      <p:sp>
        <p:nvSpPr>
          <p:cNvPr id="22" name="Rectangle 21">
            <a:extLst>
              <a:ext uri="{FF2B5EF4-FFF2-40B4-BE49-F238E27FC236}">
                <a16:creationId xmlns:a16="http://schemas.microsoft.com/office/drawing/2014/main" id="{BB7F7B58-E99B-4C81-A716-361209FBD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534" y="239052"/>
            <a:ext cx="2695380" cy="2474937"/>
          </a:xfrm>
          <a:prstGeom prst="rect">
            <a:avLst/>
          </a:prstGeom>
          <a:solidFill>
            <a:srgbClr val="6C6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 indoor&#10;&#10;Description automatically generated">
            <a:extLst>
              <a:ext uri="{FF2B5EF4-FFF2-40B4-BE49-F238E27FC236}">
                <a16:creationId xmlns:a16="http://schemas.microsoft.com/office/drawing/2014/main" id="{B03BF885-0FC2-432B-AF05-F4A73AD4C7DF}"/>
              </a:ext>
            </a:extLst>
          </p:cNvPr>
          <p:cNvPicPr>
            <a:picLocks noChangeAspect="1"/>
          </p:cNvPicPr>
          <p:nvPr/>
        </p:nvPicPr>
        <p:blipFill rotWithShape="1">
          <a:blip r:embed="rId3">
            <a:extLst>
              <a:ext uri="{28A0092B-C50C-407E-A947-70E740481C1C}">
                <a14:useLocalDpi xmlns:a14="http://schemas.microsoft.com/office/drawing/2010/main" val="0"/>
              </a:ext>
            </a:extLst>
          </a:blip>
          <a:srcRect l="5892" r="38396" b="4"/>
          <a:stretch/>
        </p:blipFill>
        <p:spPr>
          <a:xfrm rot="5400000">
            <a:off x="660102" y="3727185"/>
            <a:ext cx="2470041" cy="3325058"/>
          </a:xfrm>
          <a:prstGeom prst="rect">
            <a:avLst/>
          </a:prstGeom>
        </p:spPr>
      </p:pic>
      <p:pic>
        <p:nvPicPr>
          <p:cNvPr id="11" name="Picture 10" descr="A picture containing person&#10;&#10;Description automatically generated">
            <a:extLst>
              <a:ext uri="{FF2B5EF4-FFF2-40B4-BE49-F238E27FC236}">
                <a16:creationId xmlns:a16="http://schemas.microsoft.com/office/drawing/2014/main" id="{6B1BF9AB-9075-49D3-BCB0-059C28F0F256}"/>
              </a:ext>
            </a:extLst>
          </p:cNvPr>
          <p:cNvPicPr>
            <a:picLocks noChangeAspect="1"/>
          </p:cNvPicPr>
          <p:nvPr/>
        </p:nvPicPr>
        <p:blipFill rotWithShape="1">
          <a:blip r:embed="rId4">
            <a:extLst>
              <a:ext uri="{28A0092B-C50C-407E-A947-70E740481C1C}">
                <a14:useLocalDpi xmlns:a14="http://schemas.microsoft.com/office/drawing/2010/main" val="0"/>
              </a:ext>
            </a:extLst>
          </a:blip>
          <a:srcRect t="2080" r="3" b="2084"/>
          <a:stretch/>
        </p:blipFill>
        <p:spPr>
          <a:xfrm rot="5400000">
            <a:off x="3192285" y="3402107"/>
            <a:ext cx="3749878" cy="2695380"/>
          </a:xfrm>
          <a:prstGeom prst="rect">
            <a:avLst/>
          </a:prstGeom>
        </p:spPr>
      </p:pic>
      <p:sp>
        <p:nvSpPr>
          <p:cNvPr id="3" name="Content Placeholder 2">
            <a:extLst>
              <a:ext uri="{FF2B5EF4-FFF2-40B4-BE49-F238E27FC236}">
                <a16:creationId xmlns:a16="http://schemas.microsoft.com/office/drawing/2014/main" id="{D8D1A585-050F-4EAB-AA91-C97C6C376592}"/>
              </a:ext>
            </a:extLst>
          </p:cNvPr>
          <p:cNvSpPr>
            <a:spLocks noGrp="1"/>
          </p:cNvSpPr>
          <p:nvPr>
            <p:ph idx="1"/>
          </p:nvPr>
        </p:nvSpPr>
        <p:spPr>
          <a:xfrm>
            <a:off x="7064082" y="2103120"/>
            <a:ext cx="4472922" cy="3931920"/>
          </a:xfrm>
        </p:spPr>
        <p:txBody>
          <a:bodyPr>
            <a:normAutofit/>
          </a:bodyPr>
          <a:lstStyle/>
          <a:p>
            <a:r>
              <a:rPr lang="en-US" dirty="0"/>
              <a:t>This year we are implementing the Florida B.E.S.T. Standards for ELA (English Language Arts).  You can read more about the B.E.S.T standards here:</a:t>
            </a:r>
          </a:p>
          <a:p>
            <a:r>
              <a:rPr lang="en-US" dirty="0">
                <a:hlinkClick r:id="rId5"/>
              </a:rPr>
              <a:t>https://www.fldoe.org/core/fileparse.php/7539/urlt/Parent-Guide-Grade-3-Standards.pdf</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3284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B71100-3866-4CD8-858A-4D56F42DB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A5D548-4865-4D5F-97A6-2D8C1657B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9451" y="233264"/>
            <a:ext cx="5362178" cy="63914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BD6DC-8BAF-44FC-A3C2-44BCCB87AB80}"/>
              </a:ext>
            </a:extLst>
          </p:cNvPr>
          <p:cNvSpPr>
            <a:spLocks noGrp="1"/>
          </p:cNvSpPr>
          <p:nvPr>
            <p:ph type="title"/>
          </p:nvPr>
        </p:nvSpPr>
        <p:spPr>
          <a:xfrm>
            <a:off x="7064082" y="642594"/>
            <a:ext cx="4472921" cy="1371600"/>
          </a:xfrm>
        </p:spPr>
        <p:txBody>
          <a:bodyPr>
            <a:normAutofit/>
          </a:bodyPr>
          <a:lstStyle/>
          <a:p>
            <a:r>
              <a:rPr lang="en-US" b="1" dirty="0"/>
              <a:t>Math</a:t>
            </a:r>
            <a:endParaRPr lang="en-US" b="1"/>
          </a:p>
        </p:txBody>
      </p:sp>
      <p:pic>
        <p:nvPicPr>
          <p:cNvPr id="5" name="Picture 4" descr="A picture containing text, items, cluttered&#10;&#10;Description automatically generated">
            <a:extLst>
              <a:ext uri="{FF2B5EF4-FFF2-40B4-BE49-F238E27FC236}">
                <a16:creationId xmlns:a16="http://schemas.microsoft.com/office/drawing/2014/main" id="{D94D8EF1-819C-4AA3-BB1C-A7414FE9E334}"/>
              </a:ext>
            </a:extLst>
          </p:cNvPr>
          <p:cNvPicPr>
            <a:picLocks noChangeAspect="1"/>
          </p:cNvPicPr>
          <p:nvPr/>
        </p:nvPicPr>
        <p:blipFill rotWithShape="1">
          <a:blip r:embed="rId2">
            <a:extLst>
              <a:ext uri="{28A0092B-C50C-407E-A947-70E740481C1C}">
                <a14:useLocalDpi xmlns:a14="http://schemas.microsoft.com/office/drawing/2010/main" val="0"/>
              </a:ext>
            </a:extLst>
          </a:blip>
          <a:srcRect r="15269" b="-3"/>
          <a:stretch/>
        </p:blipFill>
        <p:spPr>
          <a:xfrm rot="5400000">
            <a:off x="17645" y="448882"/>
            <a:ext cx="3755625" cy="3324388"/>
          </a:xfrm>
          <a:prstGeom prst="rect">
            <a:avLst/>
          </a:prstGeom>
        </p:spPr>
      </p:pic>
      <p:sp>
        <p:nvSpPr>
          <p:cNvPr id="18" name="Rectangle 17">
            <a:extLst>
              <a:ext uri="{FF2B5EF4-FFF2-40B4-BE49-F238E27FC236}">
                <a16:creationId xmlns:a16="http://schemas.microsoft.com/office/drawing/2014/main" id="{64E8C82B-29EE-43B6-90D9-4C3463486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39052"/>
            <a:ext cx="2722671" cy="2474937"/>
          </a:xfrm>
          <a:prstGeom prst="rect">
            <a:avLst/>
          </a:prstGeom>
          <a:solidFill>
            <a:srgbClr val="31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E2D67D-01A2-4277-8EA0-1560E7E95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324388" cy="2470041"/>
          </a:xfrm>
          <a:prstGeom prst="rect">
            <a:avLst/>
          </a:prstGeom>
          <a:solidFill>
            <a:srgbClr val="31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indoor&#10;&#10;Description automatically generated">
            <a:extLst>
              <a:ext uri="{FF2B5EF4-FFF2-40B4-BE49-F238E27FC236}">
                <a16:creationId xmlns:a16="http://schemas.microsoft.com/office/drawing/2014/main" id="{A98875FF-86E8-47B9-B14B-88009A982A68}"/>
              </a:ext>
            </a:extLst>
          </p:cNvPr>
          <p:cNvPicPr>
            <a:picLocks noChangeAspect="1"/>
          </p:cNvPicPr>
          <p:nvPr/>
        </p:nvPicPr>
        <p:blipFill rotWithShape="1">
          <a:blip r:embed="rId3">
            <a:extLst>
              <a:ext uri="{28A0092B-C50C-407E-A947-70E740481C1C}">
                <a14:useLocalDpi xmlns:a14="http://schemas.microsoft.com/office/drawing/2010/main" val="0"/>
              </a:ext>
            </a:extLst>
          </a:blip>
          <a:srcRect t="2835" r="3" b="359"/>
          <a:stretch/>
        </p:blipFill>
        <p:spPr>
          <a:xfrm rot="5400000" flipV="1">
            <a:off x="3178639" y="3388461"/>
            <a:ext cx="3749878" cy="2722671"/>
          </a:xfrm>
          <a:prstGeom prst="rect">
            <a:avLst/>
          </a:prstGeom>
        </p:spPr>
      </p:pic>
      <p:sp>
        <p:nvSpPr>
          <p:cNvPr id="3" name="Content Placeholder 2">
            <a:extLst>
              <a:ext uri="{FF2B5EF4-FFF2-40B4-BE49-F238E27FC236}">
                <a16:creationId xmlns:a16="http://schemas.microsoft.com/office/drawing/2014/main" id="{AF8459A8-C38A-4349-8465-F02F1C32EB1A}"/>
              </a:ext>
            </a:extLst>
          </p:cNvPr>
          <p:cNvSpPr>
            <a:spLocks noGrp="1"/>
          </p:cNvSpPr>
          <p:nvPr>
            <p:ph idx="1"/>
          </p:nvPr>
        </p:nvSpPr>
        <p:spPr>
          <a:xfrm>
            <a:off x="7064082" y="2103120"/>
            <a:ext cx="4472922" cy="3931920"/>
          </a:xfrm>
        </p:spPr>
        <p:txBody>
          <a:bodyPr>
            <a:normAutofit/>
          </a:bodyPr>
          <a:lstStyle/>
          <a:p>
            <a:r>
              <a:rPr lang="en-US" dirty="0"/>
              <a:t>Third grade’s main math focus is on multiplication and division.  We will start by teaching students different strategies, and by January move into being more fluent with facts.  </a:t>
            </a:r>
          </a:p>
          <a:p>
            <a:r>
              <a:rPr lang="en-US" dirty="0"/>
              <a:t>We are also focused on mastering 3-digit addition and subtraction, introducing fractions, area and perimeter.  </a:t>
            </a:r>
          </a:p>
          <a:p>
            <a:endParaRPr lang="en-US" dirty="0"/>
          </a:p>
          <a:p>
            <a:r>
              <a:rPr lang="en-US" dirty="0">
                <a:hlinkClick r:id="rId4"/>
              </a:rPr>
              <a:t>https://www.fldoe.org/core/fileparse.php/12087/urlt/Fl_ParentGuide_Math_G3.pdf</a:t>
            </a:r>
            <a:endParaRPr lang="en-US" dirty="0"/>
          </a:p>
          <a:p>
            <a:endParaRPr lang="en-US" dirty="0"/>
          </a:p>
        </p:txBody>
      </p:sp>
      <p:sp>
        <p:nvSpPr>
          <p:cNvPr id="22" name="Rectangle 21">
            <a:extLst>
              <a:ext uri="{FF2B5EF4-FFF2-40B4-BE49-F238E27FC236}">
                <a16:creationId xmlns:a16="http://schemas.microsoft.com/office/drawing/2014/main" id="{EFFB280C-BA0C-49DC-926F-5BB41ADF0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8711" y="374903"/>
            <a:ext cx="510365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64802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EEAB835-589F-4D5A-9846-118C91648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73B447D3-C7DD-4743-B75D-6D58A9542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C5D2D2-E26E-4C94-8AA1-719902A86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332" y="374904"/>
            <a:ext cx="5078811"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0B42EDF-2AD4-4332-8380-D0E5D1062979}"/>
              </a:ext>
            </a:extLst>
          </p:cNvPr>
          <p:cNvSpPr>
            <a:spLocks noGrp="1"/>
          </p:cNvSpPr>
          <p:nvPr>
            <p:ph type="title"/>
          </p:nvPr>
        </p:nvSpPr>
        <p:spPr>
          <a:xfrm>
            <a:off x="7064082" y="642594"/>
            <a:ext cx="4472921" cy="1371600"/>
          </a:xfrm>
        </p:spPr>
        <p:txBody>
          <a:bodyPr>
            <a:normAutofit/>
          </a:bodyPr>
          <a:lstStyle/>
          <a:p>
            <a:r>
              <a:rPr lang="en-US" sz="4400" b="1"/>
              <a:t>Science and Social Studies</a:t>
            </a:r>
          </a:p>
        </p:txBody>
      </p:sp>
      <p:pic>
        <p:nvPicPr>
          <p:cNvPr id="7" name="Picture 6" descr="A picture containing text, person, indoor&#10;&#10;Description automatically generated">
            <a:extLst>
              <a:ext uri="{FF2B5EF4-FFF2-40B4-BE49-F238E27FC236}">
                <a16:creationId xmlns:a16="http://schemas.microsoft.com/office/drawing/2014/main" id="{2EE2B9E1-1F2E-43D2-BDF7-30B4D209164E}"/>
              </a:ext>
            </a:extLst>
          </p:cNvPr>
          <p:cNvPicPr>
            <a:picLocks noChangeAspect="1"/>
          </p:cNvPicPr>
          <p:nvPr/>
        </p:nvPicPr>
        <p:blipFill rotWithShape="1">
          <a:blip r:embed="rId2">
            <a:extLst>
              <a:ext uri="{28A0092B-C50C-407E-A947-70E740481C1C}">
                <a14:useLocalDpi xmlns:a14="http://schemas.microsoft.com/office/drawing/2010/main" val="0"/>
              </a:ext>
            </a:extLst>
          </a:blip>
          <a:srcRect r="15269" b="-3"/>
          <a:stretch/>
        </p:blipFill>
        <p:spPr>
          <a:xfrm rot="5400000">
            <a:off x="17645" y="448882"/>
            <a:ext cx="3755625" cy="3324388"/>
          </a:xfrm>
          <a:prstGeom prst="rect">
            <a:avLst/>
          </a:prstGeom>
        </p:spPr>
      </p:pic>
      <p:sp>
        <p:nvSpPr>
          <p:cNvPr id="24" name="Rectangle 23">
            <a:extLst>
              <a:ext uri="{FF2B5EF4-FFF2-40B4-BE49-F238E27FC236}">
                <a16:creationId xmlns:a16="http://schemas.microsoft.com/office/drawing/2014/main" id="{BB7F7B58-E99B-4C81-A716-361209FBD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534" y="239052"/>
            <a:ext cx="2695380" cy="2474937"/>
          </a:xfrm>
          <a:prstGeom prst="rect">
            <a:avLst/>
          </a:prstGeom>
          <a:solidFill>
            <a:srgbClr val="333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10;&#10;Description automatically generated">
            <a:extLst>
              <a:ext uri="{FF2B5EF4-FFF2-40B4-BE49-F238E27FC236}">
                <a16:creationId xmlns:a16="http://schemas.microsoft.com/office/drawing/2014/main" id="{C1AA9137-D7FD-42B7-A917-F5FAFC38FEFB}"/>
              </a:ext>
            </a:extLst>
          </p:cNvPr>
          <p:cNvPicPr>
            <a:picLocks noChangeAspect="1"/>
          </p:cNvPicPr>
          <p:nvPr/>
        </p:nvPicPr>
        <p:blipFill rotWithShape="1">
          <a:blip r:embed="rId3">
            <a:extLst>
              <a:ext uri="{28A0092B-C50C-407E-A947-70E740481C1C}">
                <a14:useLocalDpi xmlns:a14="http://schemas.microsoft.com/office/drawing/2010/main" val="0"/>
              </a:ext>
            </a:extLst>
          </a:blip>
          <a:srcRect l="8605" r="35683" b="4"/>
          <a:stretch/>
        </p:blipFill>
        <p:spPr>
          <a:xfrm rot="5400000">
            <a:off x="660102" y="3727185"/>
            <a:ext cx="2470041" cy="3325058"/>
          </a:xfrm>
          <a:prstGeom prst="rect">
            <a:avLst/>
          </a:prstGeom>
        </p:spPr>
      </p:pic>
      <p:pic>
        <p:nvPicPr>
          <p:cNvPr id="13" name="Picture 12" descr="A picture containing person&#10;&#10;Description automatically generated">
            <a:extLst>
              <a:ext uri="{FF2B5EF4-FFF2-40B4-BE49-F238E27FC236}">
                <a16:creationId xmlns:a16="http://schemas.microsoft.com/office/drawing/2014/main" id="{C3E54F7C-6E15-448C-A012-C7F5946E5012}"/>
              </a:ext>
            </a:extLst>
          </p:cNvPr>
          <p:cNvPicPr>
            <a:picLocks noChangeAspect="1"/>
          </p:cNvPicPr>
          <p:nvPr/>
        </p:nvPicPr>
        <p:blipFill rotWithShape="1">
          <a:blip r:embed="rId4">
            <a:extLst>
              <a:ext uri="{28A0092B-C50C-407E-A947-70E740481C1C}">
                <a14:useLocalDpi xmlns:a14="http://schemas.microsoft.com/office/drawing/2010/main" val="0"/>
              </a:ext>
            </a:extLst>
          </a:blip>
          <a:srcRect t="2080" r="3" b="2084"/>
          <a:stretch/>
        </p:blipFill>
        <p:spPr>
          <a:xfrm rot="5400000">
            <a:off x="3192285" y="3402107"/>
            <a:ext cx="3749878" cy="2695380"/>
          </a:xfrm>
          <a:prstGeom prst="rect">
            <a:avLst/>
          </a:prstGeom>
        </p:spPr>
      </p:pic>
      <p:sp>
        <p:nvSpPr>
          <p:cNvPr id="3" name="Content Placeholder 2">
            <a:extLst>
              <a:ext uri="{FF2B5EF4-FFF2-40B4-BE49-F238E27FC236}">
                <a16:creationId xmlns:a16="http://schemas.microsoft.com/office/drawing/2014/main" id="{FC0328EF-FE6D-4529-85CC-258C8B53BA54}"/>
              </a:ext>
            </a:extLst>
          </p:cNvPr>
          <p:cNvSpPr>
            <a:spLocks noGrp="1"/>
          </p:cNvSpPr>
          <p:nvPr>
            <p:ph idx="1"/>
          </p:nvPr>
        </p:nvSpPr>
        <p:spPr>
          <a:xfrm>
            <a:off x="7064082" y="2103120"/>
            <a:ext cx="4472922" cy="3931920"/>
          </a:xfrm>
        </p:spPr>
        <p:txBody>
          <a:bodyPr>
            <a:normAutofit/>
          </a:bodyPr>
          <a:lstStyle/>
          <a:p>
            <a:pPr marL="0" indent="0">
              <a:buNone/>
            </a:pPr>
            <a:r>
              <a:rPr lang="en-US" dirty="0">
                <a:hlinkClick r:id="rId5">
                  <a:extLst>
                    <a:ext uri="{A12FA001-AC4F-418D-AE19-62706E023703}">
                      <ahyp:hlinkClr xmlns:ahyp="http://schemas.microsoft.com/office/drawing/2018/hyperlinkcolor" val="tx"/>
                    </a:ext>
                  </a:extLst>
                </a:hlinkClick>
              </a:rPr>
              <a:t>Please view the Year-at-a-Glance documents to see what we will be learning in science and social studies. </a:t>
            </a:r>
          </a:p>
          <a:p>
            <a:r>
              <a:rPr lang="en-US">
                <a:hlinkClick r:id="rId5">
                  <a:extLst>
                    <a:ext uri="{A12FA001-AC4F-418D-AE19-62706E023703}">
                      <ahyp:hlinkClr xmlns:ahyp="http://schemas.microsoft.com/office/drawing/2018/hyperlinkcolor" val="tx"/>
                    </a:ext>
                  </a:extLst>
                </a:hlinkClick>
              </a:rPr>
              <a:t>2021-22 Public Year at a Glance- Social Studies-Grade 3.pdf</a:t>
            </a:r>
            <a:endParaRPr lang="en-US" dirty="0"/>
          </a:p>
          <a:p>
            <a:r>
              <a:rPr lang="fr-FR" dirty="0">
                <a:hlinkClick r:id="rId6"/>
              </a:rPr>
              <a:t>3 Science Public YAG 2021-22.pdf</a:t>
            </a:r>
            <a:endParaRPr lang="fr-FR" dirty="0"/>
          </a:p>
          <a:p>
            <a:endParaRPr lang="en-US" dirty="0"/>
          </a:p>
        </p:txBody>
      </p:sp>
    </p:spTree>
    <p:extLst>
      <p:ext uri="{BB962C8B-B14F-4D97-AF65-F5344CB8AC3E}">
        <p14:creationId xmlns:p14="http://schemas.microsoft.com/office/powerpoint/2010/main" val="3865543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1572</TotalTime>
  <Words>729</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Droid Sans</vt:lpstr>
      <vt:lpstr>Garamond</vt:lpstr>
      <vt:lpstr>inherit</vt:lpstr>
      <vt:lpstr>Savon</vt:lpstr>
      <vt:lpstr>3rd Grade Curriculum Information</vt:lpstr>
      <vt:lpstr>SWE Mission</vt:lpstr>
      <vt:lpstr>South Woods Elementary is a Title I School</vt:lpstr>
      <vt:lpstr>How is Title I funding used at South Woods? </vt:lpstr>
      <vt:lpstr>Interventionist Team</vt:lpstr>
      <vt:lpstr>Schedules</vt:lpstr>
      <vt:lpstr>Reading and Writing</vt:lpstr>
      <vt:lpstr>Math</vt:lpstr>
      <vt:lpstr>Science and Social Studies</vt:lpstr>
      <vt:lpstr>Grading</vt:lpstr>
      <vt:lpstr>PowerPoint Presentation</vt:lpstr>
      <vt:lpstr>Behavior &amp; Communication</vt:lpstr>
      <vt:lpstr>Homework</vt:lpstr>
      <vt:lpstr>How Can Families Stay Involved?</vt:lpstr>
      <vt:lpstr>Conferences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Rodgers</dc:creator>
  <cp:lastModifiedBy>Angela Rodgers</cp:lastModifiedBy>
  <cp:revision>7</cp:revision>
  <dcterms:created xsi:type="dcterms:W3CDTF">2021-09-02T14:55:04Z</dcterms:created>
  <dcterms:modified xsi:type="dcterms:W3CDTF">2021-09-21T23:04:29Z</dcterms:modified>
</cp:coreProperties>
</file>