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4" r:id="rId4"/>
    <p:sldId id="259" r:id="rId5"/>
    <p:sldId id="266" r:id="rId6"/>
    <p:sldId id="256" r:id="rId7"/>
    <p:sldId id="272" r:id="rId8"/>
    <p:sldId id="260" r:id="rId9"/>
    <p:sldId id="261"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71DA2-5BFD-4A4D-AB2B-9B63DBF36A6B}" v="1" dt="2021-09-02T16:08:07.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D736-4212-4872-9F08-E2D921934E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68068-7F4E-4F70-B85A-E42C92F6C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8B4A79-0B26-429A-8869-71155179094F}"/>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4F93BEC8-319B-464B-A2F5-E1595EE87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E032A-5C10-4CB4-8491-8B58181641A6}"/>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79682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3AC6-B16F-474C-B004-1043F93309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5B3D3B-E481-404B-A29D-F947719486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16093D-16FE-4CD3-A13C-2991DE6CC298}"/>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6ECB778A-4BE9-4D56-8FA0-6700E96BD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28F46-83FF-4092-8EC8-CA3708DC28B1}"/>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0696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C4457-3CBD-49B2-9033-90ADC85575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50095F-D2B7-4FE9-92CD-6318FBFB2D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157F8-7676-4CF7-AC3E-3AE4C184ADAE}"/>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F5A4749D-8A69-446F-9BDF-510EA8E0B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E1FD6-85B9-4D36-B63F-69B7022DAD23}"/>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409843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04902-901A-46C1-B4FD-68A377E5E6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282AF9-9CF3-455C-8153-DD3251C5F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6C6F6-972E-4533-99DD-F45CEC34782E}"/>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12BD7337-6325-443B-9CCA-7D7E3023A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0C890-B591-4495-8E44-78C7716977CE}"/>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39346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7E7C-F29F-4C2F-9377-FF8FC04ADD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C2ABAB-4623-4712-B499-412DE4707D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54B45B-0873-4270-8369-244E98FC5876}"/>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64A647CA-9E4D-40E4-9861-879010DF2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16C40-8C27-4939-AF4E-068B7E239553}"/>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253687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5FC7-3C81-4037-A49B-7363A201A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389583-4D60-4B9C-A60F-37DC616582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2BC76-DFE4-4ACC-B2C8-6D8B5D94B0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5A4992-276C-4DCF-91F9-64CF5945442A}"/>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6" name="Footer Placeholder 5">
            <a:extLst>
              <a:ext uri="{FF2B5EF4-FFF2-40B4-BE49-F238E27FC236}">
                <a16:creationId xmlns:a16="http://schemas.microsoft.com/office/drawing/2014/main" id="{E93F5265-BF01-4BA2-93FC-E878421A28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12FB11-6C03-4657-9391-D920BCE01A0A}"/>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52768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05B5-BCE7-42B0-950C-40D7F69C59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703DCA-88BD-420B-A361-0C5CE79B51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544862-E26D-45D5-B893-E4A6A0AF59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F2FECB-DEE0-437A-B53F-CD5B5991A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2B869-AE35-4DA2-81B3-E553B78727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889CDB-3DE8-4CD7-A04A-43EC775F230E}"/>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8" name="Footer Placeholder 7">
            <a:extLst>
              <a:ext uri="{FF2B5EF4-FFF2-40B4-BE49-F238E27FC236}">
                <a16:creationId xmlns:a16="http://schemas.microsoft.com/office/drawing/2014/main" id="{599BD570-E0F0-4C8B-B4EF-86050F243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CFEF0A-ECDE-4434-BD05-B616925ACF6C}"/>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59508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7012-DA05-46A1-AE9E-B067064024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37E2E7-E4AE-4BEC-8A14-917EE727800D}"/>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4" name="Footer Placeholder 3">
            <a:extLst>
              <a:ext uri="{FF2B5EF4-FFF2-40B4-BE49-F238E27FC236}">
                <a16:creationId xmlns:a16="http://schemas.microsoft.com/office/drawing/2014/main" id="{0E6E8085-68FE-4F01-A401-19BA536B10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B6759F-30FB-4B8D-AD6B-217487A74DD7}"/>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368844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2ECF1B-D2E2-4880-8C8A-C631C04CBEBA}"/>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3" name="Footer Placeholder 2">
            <a:extLst>
              <a:ext uri="{FF2B5EF4-FFF2-40B4-BE49-F238E27FC236}">
                <a16:creationId xmlns:a16="http://schemas.microsoft.com/office/drawing/2014/main" id="{A36A1790-5B19-4D24-BAF4-540416C271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43ACCB-7180-4FF9-AC31-247CF87A870E}"/>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224355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941B-1543-4111-85E7-087E09817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7F042C-FF0E-4F44-8F6F-D842F453A4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E53985-9AB6-4D40-9E77-619E960CD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28B8F7-C642-4483-8D7B-6E244E20E6E4}"/>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6" name="Footer Placeholder 5">
            <a:extLst>
              <a:ext uri="{FF2B5EF4-FFF2-40B4-BE49-F238E27FC236}">
                <a16:creationId xmlns:a16="http://schemas.microsoft.com/office/drawing/2014/main" id="{BB60DFD8-A392-4723-99F9-05E1A82837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9B1AB3-2745-464D-A5C1-E5EF4C7CD523}"/>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51058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48928-4BAC-474F-8510-88018B981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D67D7B-4C6B-4C6D-9ABF-A655B12EB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96E188-2E49-44BE-B4FA-F0976A4F78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68D5C-3913-442C-BCE9-11ECF03A3399}"/>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6" name="Footer Placeholder 5">
            <a:extLst>
              <a:ext uri="{FF2B5EF4-FFF2-40B4-BE49-F238E27FC236}">
                <a16:creationId xmlns:a16="http://schemas.microsoft.com/office/drawing/2014/main" id="{7D09FCB1-CD53-45F2-BE2E-CD780C6FDD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5D0D1-F6D3-48F5-99CC-8CD4692FED6B}"/>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5745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31C13A-EA6C-4F81-B018-FE736860E2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CA0639-234B-4CB3-AFF3-E6E258448E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C5D73-CC19-4EBF-B496-06E9A2A94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8EC514FD-5CBE-41BB-B3EB-3944815773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8FE8AA-DF02-4F5E-B783-AC4D345A69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F0A9C-C0A7-4174-9E41-EF51F4DCC4BE}" type="slidenum">
              <a:rPr lang="en-US" smtClean="0"/>
              <a:t>‹#›</a:t>
            </a:fld>
            <a:endParaRPr lang="en-US"/>
          </a:p>
        </p:txBody>
      </p:sp>
    </p:spTree>
    <p:extLst>
      <p:ext uri="{BB962C8B-B14F-4D97-AF65-F5344CB8AC3E}">
        <p14:creationId xmlns:p14="http://schemas.microsoft.com/office/powerpoint/2010/main" val="301285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tara.fillare@stjohns.k12.fl.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bluediamondgallery.com/handwriting/q/quality.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adowscenter.org/institutes/mathematics-institute" TargetMode="External"/><Relationship Id="rId7" Type="http://schemas.openxmlformats.org/officeDocument/2006/relationships/hyperlink" Target="https://sustainingcommunity.wordpress.com/2013/04/05/welcoming-parents-in-schools/"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www.flickr.com/photos/vblibrary/6712770465/"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2082-FE09-4CC0-ADDA-588E774591FA}"/>
              </a:ext>
            </a:extLst>
          </p:cNvPr>
          <p:cNvSpPr>
            <a:spLocks noGrp="1"/>
          </p:cNvSpPr>
          <p:nvPr>
            <p:ph type="ctrTitle"/>
          </p:nvPr>
        </p:nvSpPr>
        <p:spPr/>
        <p:txBody>
          <a:bodyPr/>
          <a:lstStyle/>
          <a:p>
            <a:r>
              <a:rPr lang="en-US" dirty="0"/>
              <a:t>Grade Level </a:t>
            </a:r>
            <a:br>
              <a:rPr lang="en-US" dirty="0"/>
            </a:br>
            <a:r>
              <a:rPr lang="en-US" dirty="0"/>
              <a:t>Curriculum Information</a:t>
            </a:r>
          </a:p>
        </p:txBody>
      </p:sp>
      <p:sp>
        <p:nvSpPr>
          <p:cNvPr id="3" name="Subtitle 2">
            <a:extLst>
              <a:ext uri="{FF2B5EF4-FFF2-40B4-BE49-F238E27FC236}">
                <a16:creationId xmlns:a16="http://schemas.microsoft.com/office/drawing/2014/main" id="{9C841CD1-02FE-483B-A9BE-E47C3DCB4A69}"/>
              </a:ext>
            </a:extLst>
          </p:cNvPr>
          <p:cNvSpPr>
            <a:spLocks noGrp="1"/>
          </p:cNvSpPr>
          <p:nvPr>
            <p:ph type="subTitle" idx="1"/>
          </p:nvPr>
        </p:nvSpPr>
        <p:spPr/>
        <p:txBody>
          <a:bodyPr/>
          <a:lstStyle/>
          <a:p>
            <a:r>
              <a:rPr lang="en-US" dirty="0"/>
              <a:t>South Woods Elementary School</a:t>
            </a:r>
          </a:p>
          <a:p>
            <a:r>
              <a:rPr lang="en-US" dirty="0"/>
              <a:t>2021-2022</a:t>
            </a:r>
          </a:p>
        </p:txBody>
      </p:sp>
    </p:spTree>
    <p:extLst>
      <p:ext uri="{BB962C8B-B14F-4D97-AF65-F5344CB8AC3E}">
        <p14:creationId xmlns:p14="http://schemas.microsoft.com/office/powerpoint/2010/main" val="1420653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D40F-39E6-45C6-A75E-837C57E57331}"/>
              </a:ext>
            </a:extLst>
          </p:cNvPr>
          <p:cNvSpPr>
            <a:spLocks noGrp="1"/>
          </p:cNvSpPr>
          <p:nvPr>
            <p:ph type="title"/>
          </p:nvPr>
        </p:nvSpPr>
        <p:spPr/>
        <p:txBody>
          <a:bodyPr/>
          <a:lstStyle/>
          <a:p>
            <a:r>
              <a:rPr lang="en-US" dirty="0"/>
              <a:t>Contact me at….</a:t>
            </a:r>
          </a:p>
        </p:txBody>
      </p:sp>
      <p:sp>
        <p:nvSpPr>
          <p:cNvPr id="3" name="Content Placeholder 2">
            <a:extLst>
              <a:ext uri="{FF2B5EF4-FFF2-40B4-BE49-F238E27FC236}">
                <a16:creationId xmlns:a16="http://schemas.microsoft.com/office/drawing/2014/main" id="{72C8502D-E039-47A1-B45A-6777C04150C1}"/>
              </a:ext>
            </a:extLst>
          </p:cNvPr>
          <p:cNvSpPr>
            <a:spLocks noGrp="1"/>
          </p:cNvSpPr>
          <p:nvPr>
            <p:ph idx="1"/>
          </p:nvPr>
        </p:nvSpPr>
        <p:spPr/>
        <p:txBody>
          <a:bodyPr/>
          <a:lstStyle/>
          <a:p>
            <a:r>
              <a:rPr lang="en-US" dirty="0"/>
              <a:t>Thank you for viewing, contact your child’s teacher if you have any questions.</a:t>
            </a:r>
          </a:p>
          <a:p>
            <a:endParaRPr lang="en-US" dirty="0"/>
          </a:p>
          <a:p>
            <a:r>
              <a:rPr lang="en-US" dirty="0"/>
              <a:t>Feel free to contact me at   </a:t>
            </a:r>
            <a:r>
              <a:rPr lang="en-US" dirty="0">
                <a:hlinkClick r:id="rId2"/>
              </a:rPr>
              <a:t>tara.fillare@stjohns.k12.fl.us</a:t>
            </a:r>
            <a:endParaRPr lang="en-US" dirty="0"/>
          </a:p>
          <a:p>
            <a:endParaRPr lang="en-US" dirty="0"/>
          </a:p>
        </p:txBody>
      </p:sp>
    </p:spTree>
    <p:extLst>
      <p:ext uri="{BB962C8B-B14F-4D97-AF65-F5344CB8AC3E}">
        <p14:creationId xmlns:p14="http://schemas.microsoft.com/office/powerpoint/2010/main" val="385352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1453E-2197-4466-B357-AA5C4520B24A}"/>
              </a:ext>
            </a:extLst>
          </p:cNvPr>
          <p:cNvSpPr>
            <a:spLocks noGrp="1"/>
          </p:cNvSpPr>
          <p:nvPr>
            <p:ph type="title"/>
          </p:nvPr>
        </p:nvSpPr>
        <p:spPr/>
        <p:txBody>
          <a:bodyPr/>
          <a:lstStyle/>
          <a:p>
            <a:r>
              <a:rPr lang="en-US" dirty="0"/>
              <a:t>SWE Mission</a:t>
            </a:r>
          </a:p>
        </p:txBody>
      </p:sp>
      <p:sp>
        <p:nvSpPr>
          <p:cNvPr id="3" name="Content Placeholder 2">
            <a:extLst>
              <a:ext uri="{FF2B5EF4-FFF2-40B4-BE49-F238E27FC236}">
                <a16:creationId xmlns:a16="http://schemas.microsoft.com/office/drawing/2014/main" id="{7F80714B-8EA5-4B59-9989-6138278FED49}"/>
              </a:ext>
            </a:extLst>
          </p:cNvPr>
          <p:cNvSpPr>
            <a:spLocks noGrp="1"/>
          </p:cNvSpPr>
          <p:nvPr>
            <p:ph idx="1"/>
          </p:nvPr>
        </p:nvSpPr>
        <p:spPr/>
        <p:txBody>
          <a:bodyPr>
            <a:normAutofit fontScale="47500" lnSpcReduction="20000"/>
          </a:bodyPr>
          <a:lstStyle/>
          <a:p>
            <a:pPr marL="0" indent="0">
              <a:buNone/>
            </a:pPr>
            <a:r>
              <a:rPr lang="en-US" sz="9600" dirty="0"/>
              <a:t>South Woods Elementary School will create a positive learning environment that will instill </a:t>
            </a:r>
            <a:r>
              <a:rPr lang="en-US" sz="9600" b="1" dirty="0"/>
              <a:t>good character </a:t>
            </a:r>
            <a:r>
              <a:rPr lang="en-US" sz="9600" dirty="0"/>
              <a:t>and the desire for </a:t>
            </a:r>
            <a:r>
              <a:rPr lang="en-US" sz="9600" b="1" dirty="0"/>
              <a:t>academic excellence</a:t>
            </a:r>
            <a:r>
              <a:rPr lang="en-US" sz="9600" dirty="0"/>
              <a:t>, fostering the development of </a:t>
            </a:r>
            <a:r>
              <a:rPr lang="en-US" sz="9600" b="1" dirty="0"/>
              <a:t>caring, productive, and digital citizens </a:t>
            </a:r>
            <a:r>
              <a:rPr lang="en-US" sz="9600" dirty="0"/>
              <a:t>in the global world. </a:t>
            </a:r>
          </a:p>
          <a:p>
            <a:pPr marL="0" indent="0">
              <a:buNone/>
            </a:pPr>
            <a:endParaRPr lang="en-US" dirty="0"/>
          </a:p>
        </p:txBody>
      </p:sp>
    </p:spTree>
    <p:extLst>
      <p:ext uri="{BB962C8B-B14F-4D97-AF65-F5344CB8AC3E}">
        <p14:creationId xmlns:p14="http://schemas.microsoft.com/office/powerpoint/2010/main" val="117481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6A40-CC0F-4980-9D32-28971B02D33F}"/>
              </a:ext>
            </a:extLst>
          </p:cNvPr>
          <p:cNvSpPr>
            <a:spLocks noGrp="1"/>
          </p:cNvSpPr>
          <p:nvPr>
            <p:ph type="title"/>
          </p:nvPr>
        </p:nvSpPr>
        <p:spPr/>
        <p:txBody>
          <a:bodyPr/>
          <a:lstStyle/>
          <a:p>
            <a:r>
              <a:rPr lang="en-US" dirty="0"/>
              <a:t>South Woods Information is a Title I School</a:t>
            </a:r>
          </a:p>
        </p:txBody>
      </p:sp>
      <p:sp>
        <p:nvSpPr>
          <p:cNvPr id="3" name="Content Placeholder 2">
            <a:extLst>
              <a:ext uri="{FF2B5EF4-FFF2-40B4-BE49-F238E27FC236}">
                <a16:creationId xmlns:a16="http://schemas.microsoft.com/office/drawing/2014/main" id="{95A77915-EAC2-4610-BA79-11BCA080FBC3}"/>
              </a:ext>
            </a:extLst>
          </p:cNvPr>
          <p:cNvSpPr>
            <a:spLocks noGrp="1"/>
          </p:cNvSpPr>
          <p:nvPr>
            <p:ph idx="1"/>
          </p:nvPr>
        </p:nvSpPr>
        <p:spPr/>
        <p:txBody>
          <a:bodyPr/>
          <a:lstStyle/>
          <a:p>
            <a:pPr marL="0" indent="0" algn="ctr">
              <a:buNone/>
            </a:pPr>
            <a:r>
              <a:rPr lang="en-US" sz="2800" b="1" dirty="0"/>
              <a:t>What does it mean to be a </a:t>
            </a:r>
            <a:br>
              <a:rPr lang="en-US" sz="2800" b="1" dirty="0"/>
            </a:br>
            <a:r>
              <a:rPr lang="en-US" sz="2800" b="1" dirty="0"/>
              <a:t>Title I school?</a:t>
            </a:r>
          </a:p>
          <a:p>
            <a:pPr marL="0" indent="0">
              <a:buNone/>
            </a:pPr>
            <a:endParaRPr lang="en-US" b="1" dirty="0"/>
          </a:p>
          <a:p>
            <a:endParaRPr lang="en-US" dirty="0"/>
          </a:p>
        </p:txBody>
      </p:sp>
      <p:pic>
        <p:nvPicPr>
          <p:cNvPr id="4" name="Content Placeholder 3" descr="Text, whiteboard&#10;&#10;Description automatically generated">
            <a:extLst>
              <a:ext uri="{FF2B5EF4-FFF2-40B4-BE49-F238E27FC236}">
                <a16:creationId xmlns:a16="http://schemas.microsoft.com/office/drawing/2014/main" id="{24156251-E607-43A4-B0FE-C62FC405F3E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53365" y="2915394"/>
            <a:ext cx="4485269" cy="3032016"/>
          </a:xfrm>
          <a:prstGeom prst="rect">
            <a:avLst/>
          </a:prstGeom>
        </p:spPr>
      </p:pic>
    </p:spTree>
    <p:extLst>
      <p:ext uri="{BB962C8B-B14F-4D97-AF65-F5344CB8AC3E}">
        <p14:creationId xmlns:p14="http://schemas.microsoft.com/office/powerpoint/2010/main" val="363650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52F3-BFAC-4391-AB63-3D9045CF95C9}"/>
              </a:ext>
            </a:extLst>
          </p:cNvPr>
          <p:cNvSpPr>
            <a:spLocks noGrp="1"/>
          </p:cNvSpPr>
          <p:nvPr>
            <p:ph type="title"/>
          </p:nvPr>
        </p:nvSpPr>
        <p:spPr/>
        <p:txBody>
          <a:bodyPr/>
          <a:lstStyle/>
          <a:p>
            <a:pPr algn="ctr"/>
            <a:r>
              <a:rPr lang="en-US" sz="4400" b="1" dirty="0"/>
              <a:t>How is Title I funding used at South Woods?</a:t>
            </a:r>
            <a:br>
              <a:rPr lang="en-US" sz="4400" b="1" dirty="0"/>
            </a:br>
            <a:endParaRPr lang="en-US" dirty="0"/>
          </a:p>
        </p:txBody>
      </p:sp>
      <p:sp>
        <p:nvSpPr>
          <p:cNvPr id="3" name="Content Placeholder 2">
            <a:extLst>
              <a:ext uri="{FF2B5EF4-FFF2-40B4-BE49-F238E27FC236}">
                <a16:creationId xmlns:a16="http://schemas.microsoft.com/office/drawing/2014/main" id="{4CFACFA4-3AC3-45EF-9573-D809CADF73F2}"/>
              </a:ext>
            </a:extLst>
          </p:cNvPr>
          <p:cNvSpPr>
            <a:spLocks noGrp="1"/>
          </p:cNvSpPr>
          <p:nvPr>
            <p:ph idx="1"/>
          </p:nvPr>
        </p:nvSpPr>
        <p:spPr/>
        <p:txBody>
          <a:bodyPr/>
          <a:lstStyle/>
          <a:p>
            <a:pPr marL="0" indent="0">
              <a:buNone/>
            </a:pPr>
            <a:r>
              <a:rPr lang="en-US" dirty="0"/>
              <a:t>Staff				      Materials	   	Parent Involvement</a:t>
            </a:r>
          </a:p>
          <a:p>
            <a:pPr marL="0" indent="0">
              <a:buNone/>
            </a:pPr>
            <a:endParaRPr lang="en-US" dirty="0"/>
          </a:p>
          <a:p>
            <a:pPr marL="0" indent="0">
              <a:buNone/>
            </a:pPr>
            <a:endParaRPr lang="en-US" dirty="0"/>
          </a:p>
          <a:p>
            <a:pPr marL="0" indent="0">
              <a:buNone/>
            </a:pPr>
            <a:endParaRPr lang="en-US" dirty="0"/>
          </a:p>
        </p:txBody>
      </p:sp>
      <p:pic>
        <p:nvPicPr>
          <p:cNvPr id="4" name="Picture 3" descr="A group of people sitting at a table with a birthday cake&#10;&#10;Description automatically generated">
            <a:extLst>
              <a:ext uri="{FF2B5EF4-FFF2-40B4-BE49-F238E27FC236}">
                <a16:creationId xmlns:a16="http://schemas.microsoft.com/office/drawing/2014/main" id="{AD2B360D-F8A3-41D0-A14B-B99447982C1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1255" y="3048000"/>
            <a:ext cx="2877758" cy="2179983"/>
          </a:xfrm>
          <a:prstGeom prst="rect">
            <a:avLst/>
          </a:prstGeom>
        </p:spPr>
      </p:pic>
      <p:pic>
        <p:nvPicPr>
          <p:cNvPr id="5" name="Picture 4" descr="A picture containing diagram&#10;&#10;Description automatically generated">
            <a:extLst>
              <a:ext uri="{FF2B5EF4-FFF2-40B4-BE49-F238E27FC236}">
                <a16:creationId xmlns:a16="http://schemas.microsoft.com/office/drawing/2014/main" id="{FEA4BCAF-8828-43BC-8CDA-32F50AEC1317}"/>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482446" y="3077817"/>
            <a:ext cx="2469189" cy="2209800"/>
          </a:xfrm>
          <a:prstGeom prst="rect">
            <a:avLst/>
          </a:prstGeom>
        </p:spPr>
      </p:pic>
      <p:pic>
        <p:nvPicPr>
          <p:cNvPr id="6" name="Picture 5" descr="A picture containing cake, beach, birthday, little&#10;&#10;Description automatically generated">
            <a:extLst>
              <a:ext uri="{FF2B5EF4-FFF2-40B4-BE49-F238E27FC236}">
                <a16:creationId xmlns:a16="http://schemas.microsoft.com/office/drawing/2014/main" id="{77E8FDA9-7BBA-4470-BB7C-5A39C964A6C3}"/>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235069" y="3077817"/>
            <a:ext cx="2955332" cy="2209800"/>
          </a:xfrm>
          <a:prstGeom prst="rect">
            <a:avLst/>
          </a:prstGeom>
        </p:spPr>
      </p:pic>
    </p:spTree>
    <p:extLst>
      <p:ext uri="{BB962C8B-B14F-4D97-AF65-F5344CB8AC3E}">
        <p14:creationId xmlns:p14="http://schemas.microsoft.com/office/powerpoint/2010/main" val="411692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4F30E-D86A-40AA-B56B-636A62249323}"/>
              </a:ext>
            </a:extLst>
          </p:cNvPr>
          <p:cNvSpPr>
            <a:spLocks noGrp="1"/>
          </p:cNvSpPr>
          <p:nvPr>
            <p:ph type="title"/>
          </p:nvPr>
        </p:nvSpPr>
        <p:spPr/>
        <p:txBody>
          <a:bodyPr/>
          <a:lstStyle/>
          <a:p>
            <a:r>
              <a:rPr lang="en-US" dirty="0"/>
              <a:t>Ms. </a:t>
            </a:r>
            <a:r>
              <a:rPr lang="en-US" dirty="0" err="1"/>
              <a:t>Fillare’s</a:t>
            </a:r>
            <a:r>
              <a:rPr lang="en-US" dirty="0"/>
              <a:t> Daily Schedule  </a:t>
            </a:r>
          </a:p>
        </p:txBody>
      </p:sp>
      <p:sp>
        <p:nvSpPr>
          <p:cNvPr id="3" name="Content Placeholder 2">
            <a:extLst>
              <a:ext uri="{FF2B5EF4-FFF2-40B4-BE49-F238E27FC236}">
                <a16:creationId xmlns:a16="http://schemas.microsoft.com/office/drawing/2014/main" id="{D8D1A585-050F-4EAB-AA91-C97C6C376592}"/>
              </a:ext>
            </a:extLst>
          </p:cNvPr>
          <p:cNvSpPr>
            <a:spLocks noGrp="1"/>
          </p:cNvSpPr>
          <p:nvPr>
            <p:ph idx="1"/>
          </p:nvPr>
        </p:nvSpPr>
        <p:spPr/>
        <p:txBody>
          <a:bodyPr>
            <a:normAutofit/>
          </a:bodyPr>
          <a:lstStyle/>
          <a:p>
            <a:pPr marL="0" indent="0">
              <a:buNone/>
            </a:pPr>
            <a:r>
              <a:rPr lang="en-US" sz="1400" dirty="0"/>
              <a:t>8:00-8:35  Arrival/Breakfast</a:t>
            </a:r>
          </a:p>
          <a:p>
            <a:pPr marL="0" indent="0">
              <a:buNone/>
            </a:pPr>
            <a:r>
              <a:rPr lang="en-US" sz="1400" dirty="0"/>
              <a:t>8:35-8:55 Morning Meeting</a:t>
            </a:r>
          </a:p>
          <a:p>
            <a:pPr marL="0" indent="0">
              <a:buNone/>
            </a:pPr>
            <a:r>
              <a:rPr lang="en-US" sz="1400" dirty="0"/>
              <a:t>8:55-9:30 Specials </a:t>
            </a:r>
          </a:p>
          <a:p>
            <a:pPr marL="0" indent="0">
              <a:buNone/>
            </a:pPr>
            <a:r>
              <a:rPr lang="en-US" sz="1400" dirty="0"/>
              <a:t>9:30-10:25 ELA Block (small group reading/</a:t>
            </a:r>
            <a:r>
              <a:rPr lang="en-US" sz="1400" dirty="0" err="1"/>
              <a:t>iReady</a:t>
            </a:r>
            <a:r>
              <a:rPr lang="en-US" sz="1400" dirty="0"/>
              <a:t> lessons)</a:t>
            </a:r>
          </a:p>
          <a:p>
            <a:pPr marL="0" indent="0">
              <a:buNone/>
            </a:pPr>
            <a:r>
              <a:rPr lang="en-US" sz="1400" dirty="0"/>
              <a:t>10:25-10:45 Epic reading or </a:t>
            </a:r>
            <a:r>
              <a:rPr lang="en-US" sz="1400" dirty="0" err="1"/>
              <a:t>TypingWeb</a:t>
            </a:r>
            <a:r>
              <a:rPr lang="en-US" sz="1400" dirty="0"/>
              <a:t> practice</a:t>
            </a:r>
          </a:p>
          <a:p>
            <a:pPr marL="0" indent="0">
              <a:buNone/>
            </a:pPr>
            <a:r>
              <a:rPr lang="en-US" sz="1400" dirty="0"/>
              <a:t>10:45-11:15 Recess/RR/break</a:t>
            </a:r>
          </a:p>
          <a:p>
            <a:pPr marL="0" indent="0">
              <a:buNone/>
            </a:pPr>
            <a:r>
              <a:rPr lang="en-US" sz="1400" dirty="0"/>
              <a:t>11:15-11:45 Math Block (</a:t>
            </a:r>
            <a:r>
              <a:rPr lang="en-US" sz="1400" dirty="0" err="1"/>
              <a:t>iReady</a:t>
            </a:r>
            <a:r>
              <a:rPr lang="en-US" sz="1400" dirty="0"/>
              <a:t> lessons/small group math) </a:t>
            </a:r>
          </a:p>
          <a:p>
            <a:pPr marL="0" indent="0">
              <a:buNone/>
            </a:pPr>
            <a:r>
              <a:rPr lang="en-US" sz="1400" dirty="0"/>
              <a:t>11:45-12:05 Lunch</a:t>
            </a:r>
          </a:p>
          <a:p>
            <a:pPr marL="0" indent="0">
              <a:buNone/>
            </a:pPr>
            <a:r>
              <a:rPr lang="en-US" sz="1400" dirty="0"/>
              <a:t>12:05-12:35 Science/Social  Studies </a:t>
            </a:r>
          </a:p>
          <a:p>
            <a:pPr marL="0" indent="0">
              <a:buNone/>
            </a:pPr>
            <a:r>
              <a:rPr lang="en-US" sz="1400" dirty="0"/>
              <a:t>12:35-1:30 Small Groups/IEP Goals/ Cooperative Lessons</a:t>
            </a:r>
          </a:p>
          <a:p>
            <a:pPr marL="0" indent="0">
              <a:buNone/>
            </a:pPr>
            <a:r>
              <a:rPr lang="en-US" sz="1400" dirty="0"/>
              <a:t>1:30-1:45 Teacher led Physical Exercise</a:t>
            </a:r>
          </a:p>
          <a:p>
            <a:pPr marL="0" indent="0">
              <a:buNone/>
            </a:pPr>
            <a:r>
              <a:rPr lang="en-US" sz="1400" dirty="0"/>
              <a:t>1:45-2:00 Social Skills lesson</a:t>
            </a:r>
          </a:p>
          <a:p>
            <a:pPr marL="0" indent="0">
              <a:buNone/>
            </a:pPr>
            <a:r>
              <a:rPr lang="en-US" sz="1400" dirty="0"/>
              <a:t>2:00-2:30 Review of Day, wrap up, prepare for dismissal </a:t>
            </a:r>
          </a:p>
        </p:txBody>
      </p:sp>
    </p:spTree>
    <p:extLst>
      <p:ext uri="{BB962C8B-B14F-4D97-AF65-F5344CB8AC3E}">
        <p14:creationId xmlns:p14="http://schemas.microsoft.com/office/powerpoint/2010/main" val="53284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1A9F4-A1C1-45BD-AD45-35577F5AB9B9}"/>
              </a:ext>
            </a:extLst>
          </p:cNvPr>
          <p:cNvSpPr>
            <a:spLocks noGrp="1"/>
          </p:cNvSpPr>
          <p:nvPr>
            <p:ph idx="1"/>
          </p:nvPr>
        </p:nvSpPr>
        <p:spPr>
          <a:xfrm>
            <a:off x="838200" y="381000"/>
            <a:ext cx="10515600" cy="5795963"/>
          </a:xfrm>
        </p:spPr>
        <p:txBody>
          <a:bodyPr/>
          <a:lstStyle/>
          <a:p>
            <a:pPr marL="0" indent="0">
              <a:buNone/>
            </a:pPr>
            <a:r>
              <a:rPr lang="en-US" altLang="en-US" sz="2800" dirty="0">
                <a:solidFill>
                  <a:srgbClr val="333333"/>
                </a:solidFill>
                <a:latin typeface="Droid Sans"/>
              </a:rPr>
              <a:t>CHARACTER COUNTS! is an educational framework for teaching universal values and a national coalition of organizations that support each other. The result is a culture change in your school, business or organization. CHARACTER COUNTS! improves the lives of the adults who teach it, the communities that embrace it and the students who make better choices as a result of it</a:t>
            </a:r>
            <a:endParaRPr lang="en-US" altLang="en-US" sz="2800" dirty="0">
              <a:solidFill>
                <a:schemeClr val="tx1"/>
              </a:solidFill>
              <a:latin typeface="Arial" panose="020B0604020202020204" pitchFamily="34" charset="0"/>
            </a:endParaRPr>
          </a:p>
          <a:p>
            <a:pPr marL="0" indent="0">
              <a:buNone/>
            </a:pPr>
            <a:endParaRPr lang="en-US" dirty="0"/>
          </a:p>
        </p:txBody>
      </p:sp>
      <p:pic>
        <p:nvPicPr>
          <p:cNvPr id="4" name="Picture 7">
            <a:extLst>
              <a:ext uri="{FF2B5EF4-FFF2-40B4-BE49-F238E27FC236}">
                <a16:creationId xmlns:a16="http://schemas.microsoft.com/office/drawing/2014/main" id="{D18830DB-C2A2-45C5-8799-805489F187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288992"/>
            <a:ext cx="497205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653814B0-764C-4519-A376-7464633F571B}"/>
              </a:ext>
            </a:extLst>
          </p:cNvPr>
          <p:cNvSpPr>
            <a:spLocks noChangeArrowheads="1"/>
          </p:cNvSpPr>
          <p:nvPr/>
        </p:nvSpPr>
        <p:spPr bwMode="auto">
          <a:xfrm>
            <a:off x="1981200" y="3221831"/>
            <a:ext cx="29718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r>
              <a:rPr lang="en-US" altLang="en-US" sz="1800" b="1" dirty="0">
                <a:solidFill>
                  <a:srgbClr val="800080"/>
                </a:solidFill>
                <a:latin typeface="inherit"/>
              </a:rPr>
              <a:t>CHARACTER</a:t>
            </a:r>
            <a:r>
              <a:rPr lang="en-US" altLang="en-US" sz="1800" b="1" dirty="0">
                <a:solidFill>
                  <a:srgbClr val="FF0000"/>
                </a:solidFill>
                <a:latin typeface="inherit"/>
              </a:rPr>
              <a:t> </a:t>
            </a:r>
            <a:r>
              <a:rPr lang="en-US" altLang="en-US" sz="1800" b="1" dirty="0">
                <a:solidFill>
                  <a:srgbClr val="008000"/>
                </a:solidFill>
                <a:latin typeface="inherit"/>
              </a:rPr>
              <a:t>COUNTS!</a:t>
            </a:r>
            <a:r>
              <a:rPr lang="en-US" altLang="en-US" sz="1800" b="1" dirty="0">
                <a:solidFill>
                  <a:srgbClr val="FF0000"/>
                </a:solidFill>
                <a:latin typeface="inherit"/>
              </a:rPr>
              <a:t> </a:t>
            </a:r>
          </a:p>
          <a:p>
            <a:pPr algn="ctr">
              <a:spcBef>
                <a:spcPct val="0"/>
              </a:spcBef>
              <a:buFontTx/>
              <a:buNone/>
            </a:pPr>
            <a:r>
              <a:rPr lang="en-US" altLang="en-US" sz="1800" b="1" dirty="0">
                <a:solidFill>
                  <a:srgbClr val="FF6600"/>
                </a:solidFill>
                <a:latin typeface="inherit"/>
              </a:rPr>
              <a:t>All</a:t>
            </a:r>
            <a:r>
              <a:rPr lang="en-US" altLang="en-US" sz="1800" b="1" dirty="0">
                <a:solidFill>
                  <a:srgbClr val="FF0000"/>
                </a:solidFill>
                <a:latin typeface="inherit"/>
              </a:rPr>
              <a:t> of </a:t>
            </a:r>
            <a:r>
              <a:rPr lang="en-US" altLang="en-US" sz="1800" b="1" dirty="0">
                <a:solidFill>
                  <a:srgbClr val="0000FF"/>
                </a:solidFill>
                <a:latin typeface="inherit"/>
              </a:rPr>
              <a:t>the</a:t>
            </a:r>
            <a:r>
              <a:rPr lang="en-US" altLang="en-US" sz="1800" b="1" dirty="0">
                <a:solidFill>
                  <a:srgbClr val="FF0000"/>
                </a:solidFill>
                <a:latin typeface="inherit"/>
              </a:rPr>
              <a:t> </a:t>
            </a:r>
            <a:r>
              <a:rPr lang="en-US" altLang="en-US" sz="1800" b="1" dirty="0">
                <a:solidFill>
                  <a:srgbClr val="FFC400"/>
                </a:solidFill>
                <a:latin typeface="inherit"/>
              </a:rPr>
              <a:t>time.</a:t>
            </a:r>
            <a:br>
              <a:rPr lang="en-US" altLang="en-US" sz="1800" dirty="0">
                <a:solidFill>
                  <a:schemeClr val="tx1"/>
                </a:solidFill>
                <a:latin typeface="Arial" panose="020B0604020202020204" pitchFamily="34" charset="0"/>
              </a:rPr>
            </a:br>
            <a:r>
              <a:rPr lang="en-US" altLang="en-US" sz="1800" i="1" dirty="0">
                <a:solidFill>
                  <a:srgbClr val="333333"/>
                </a:solidFill>
                <a:latin typeface="Droid Sans"/>
              </a:rPr>
              <a:t>“The function of education is to teach one to think intensively and to think critically. Intelligence plus character – that is the goal of true education.”</a:t>
            </a:r>
            <a:br>
              <a:rPr lang="en-US" altLang="en-US" sz="1800" dirty="0">
                <a:solidFill>
                  <a:schemeClr val="tx1"/>
                </a:solidFill>
                <a:latin typeface="Arial" panose="020B0604020202020204" pitchFamily="34" charset="0"/>
              </a:rPr>
            </a:br>
            <a:r>
              <a:rPr lang="en-US" altLang="en-US" sz="1800" dirty="0">
                <a:solidFill>
                  <a:srgbClr val="333333"/>
                </a:solidFill>
                <a:latin typeface="Droid Sans"/>
              </a:rPr>
              <a:t>~Martin Luther King, Jr.</a:t>
            </a:r>
            <a:endParaRPr lang="en-US" altLang="en-US"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197559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B2C4-709F-4900-B6BE-A2EF4EEB9703}"/>
              </a:ext>
            </a:extLst>
          </p:cNvPr>
          <p:cNvSpPr>
            <a:spLocks noGrp="1"/>
          </p:cNvSpPr>
          <p:nvPr>
            <p:ph type="title"/>
          </p:nvPr>
        </p:nvSpPr>
        <p:spPr/>
        <p:txBody>
          <a:bodyPr/>
          <a:lstStyle/>
          <a:p>
            <a:r>
              <a:rPr lang="en-US" dirty="0"/>
              <a:t>Behavior &amp; Communication</a:t>
            </a:r>
          </a:p>
        </p:txBody>
      </p:sp>
      <p:sp>
        <p:nvSpPr>
          <p:cNvPr id="3" name="Content Placeholder 2">
            <a:extLst>
              <a:ext uri="{FF2B5EF4-FFF2-40B4-BE49-F238E27FC236}">
                <a16:creationId xmlns:a16="http://schemas.microsoft.com/office/drawing/2014/main" id="{88E4DADD-CB0A-4AA8-8BDB-C9E3801B0715}"/>
              </a:ext>
            </a:extLst>
          </p:cNvPr>
          <p:cNvSpPr>
            <a:spLocks noGrp="1"/>
          </p:cNvSpPr>
          <p:nvPr>
            <p:ph idx="1"/>
          </p:nvPr>
        </p:nvSpPr>
        <p:spPr/>
        <p:txBody>
          <a:bodyPr/>
          <a:lstStyle/>
          <a:p>
            <a:pPr marL="0" indent="0">
              <a:buNone/>
            </a:pPr>
            <a:r>
              <a:rPr lang="en-US" dirty="0"/>
              <a:t>Daily Planners will be used to communicate with parents regarding daily participation, behavior, and overall performance. Tuesday folders will contain communications from school, please check for papers that need to be returned, and papers that can be kept at home.</a:t>
            </a:r>
          </a:p>
        </p:txBody>
      </p:sp>
    </p:spTree>
    <p:extLst>
      <p:ext uri="{BB962C8B-B14F-4D97-AF65-F5344CB8AC3E}">
        <p14:creationId xmlns:p14="http://schemas.microsoft.com/office/powerpoint/2010/main" val="318851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0BDC-2C29-432A-BAA5-E6B28121F65B}"/>
              </a:ext>
            </a:extLst>
          </p:cNvPr>
          <p:cNvSpPr>
            <a:spLocks noGrp="1"/>
          </p:cNvSpPr>
          <p:nvPr>
            <p:ph type="title"/>
          </p:nvPr>
        </p:nvSpPr>
        <p:spPr/>
        <p:txBody>
          <a:bodyPr/>
          <a:lstStyle/>
          <a:p>
            <a:r>
              <a:rPr lang="en-US" dirty="0"/>
              <a:t>How Can Families Stay Involved?</a:t>
            </a:r>
          </a:p>
        </p:txBody>
      </p:sp>
      <p:sp>
        <p:nvSpPr>
          <p:cNvPr id="3" name="Content Placeholder 2">
            <a:extLst>
              <a:ext uri="{FF2B5EF4-FFF2-40B4-BE49-F238E27FC236}">
                <a16:creationId xmlns:a16="http://schemas.microsoft.com/office/drawing/2014/main" id="{0952C55C-3A60-4C72-8F43-7181FC706473}"/>
              </a:ext>
            </a:extLst>
          </p:cNvPr>
          <p:cNvSpPr>
            <a:spLocks noGrp="1"/>
          </p:cNvSpPr>
          <p:nvPr>
            <p:ph idx="1"/>
          </p:nvPr>
        </p:nvSpPr>
        <p:spPr>
          <a:xfrm>
            <a:off x="838200" y="1554480"/>
            <a:ext cx="10515600" cy="4622483"/>
          </a:xfrm>
        </p:spPr>
        <p:txBody>
          <a:bodyPr>
            <a:normAutofit fontScale="92500" lnSpcReduction="10000"/>
          </a:bodyPr>
          <a:lstStyle/>
          <a:p>
            <a:pPr>
              <a:defRPr/>
            </a:pPr>
            <a:r>
              <a:rPr lang="en-US" altLang="en-US" dirty="0"/>
              <a:t>Ask specific questions about school</a:t>
            </a:r>
          </a:p>
          <a:p>
            <a:pPr>
              <a:defRPr/>
            </a:pPr>
            <a:endParaRPr lang="en-US" altLang="en-US" dirty="0"/>
          </a:p>
          <a:p>
            <a:pPr>
              <a:defRPr/>
            </a:pPr>
            <a:r>
              <a:rPr lang="en-US" altLang="en-US" dirty="0"/>
              <a:t>Please honor school time and try to schedule important events accordingly</a:t>
            </a:r>
          </a:p>
          <a:p>
            <a:pPr>
              <a:buFont typeface="Arial" panose="020B0604020202020204" pitchFamily="34" charset="0"/>
              <a:buNone/>
              <a:defRPr/>
            </a:pPr>
            <a:r>
              <a:rPr lang="en-US" altLang="en-US" dirty="0"/>
              <a:t>	-Doctor’s appointments, family events, sports</a:t>
            </a:r>
          </a:p>
          <a:p>
            <a:pPr>
              <a:defRPr/>
            </a:pPr>
            <a:endParaRPr lang="en-US" altLang="en-US" dirty="0"/>
          </a:p>
          <a:p>
            <a:pPr>
              <a:defRPr/>
            </a:pPr>
            <a:r>
              <a:rPr lang="en-US" altLang="en-US" dirty="0"/>
              <a:t>Support homework blocks</a:t>
            </a:r>
          </a:p>
          <a:p>
            <a:pPr>
              <a:defRPr/>
            </a:pPr>
            <a:endParaRPr lang="en-US" altLang="en-US" dirty="0"/>
          </a:p>
          <a:p>
            <a:pPr>
              <a:defRPr/>
            </a:pPr>
            <a:r>
              <a:rPr lang="en-US" altLang="en-US" dirty="0"/>
              <a:t>Make school your child’s “job”</a:t>
            </a:r>
          </a:p>
          <a:p>
            <a:pPr>
              <a:defRPr/>
            </a:pPr>
            <a:endParaRPr lang="en-US" altLang="en-US" dirty="0"/>
          </a:p>
          <a:p>
            <a:pPr>
              <a:defRPr/>
            </a:pPr>
            <a:r>
              <a:rPr lang="en-US" altLang="en-US" dirty="0"/>
              <a:t>Celebrate short-and long-term goals</a:t>
            </a:r>
          </a:p>
          <a:p>
            <a:pPr marL="0" indent="0">
              <a:buNone/>
            </a:pPr>
            <a:endParaRPr lang="en-US" dirty="0"/>
          </a:p>
        </p:txBody>
      </p:sp>
    </p:spTree>
    <p:extLst>
      <p:ext uri="{BB962C8B-B14F-4D97-AF65-F5344CB8AC3E}">
        <p14:creationId xmlns:p14="http://schemas.microsoft.com/office/powerpoint/2010/main" val="2663409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8DE20-16BE-4602-AEE9-6063FDAD36B5}"/>
              </a:ext>
            </a:extLst>
          </p:cNvPr>
          <p:cNvSpPr>
            <a:spLocks noGrp="1"/>
          </p:cNvSpPr>
          <p:nvPr>
            <p:ph type="title"/>
          </p:nvPr>
        </p:nvSpPr>
        <p:spPr/>
        <p:txBody>
          <a:bodyPr/>
          <a:lstStyle/>
          <a:p>
            <a:r>
              <a:rPr lang="en-US" dirty="0"/>
              <a:t>Conferences</a:t>
            </a:r>
          </a:p>
        </p:txBody>
      </p:sp>
      <p:sp>
        <p:nvSpPr>
          <p:cNvPr id="3" name="Content Placeholder 2">
            <a:extLst>
              <a:ext uri="{FF2B5EF4-FFF2-40B4-BE49-F238E27FC236}">
                <a16:creationId xmlns:a16="http://schemas.microsoft.com/office/drawing/2014/main" id="{AE1D1710-06A5-4F51-B3BB-603AC1CD2AAC}"/>
              </a:ext>
            </a:extLst>
          </p:cNvPr>
          <p:cNvSpPr>
            <a:spLocks noGrp="1"/>
          </p:cNvSpPr>
          <p:nvPr>
            <p:ph idx="1"/>
          </p:nvPr>
        </p:nvSpPr>
        <p:spPr/>
        <p:txBody>
          <a:bodyPr>
            <a:normAutofit/>
          </a:bodyPr>
          <a:lstStyle/>
          <a:p>
            <a:r>
              <a:rPr lang="en-US" sz="4000" dirty="0"/>
              <a:t>Conferences will be scheduled October 19</a:t>
            </a:r>
            <a:r>
              <a:rPr lang="en-US" sz="4000" baseline="30000" dirty="0"/>
              <a:t>th</a:t>
            </a:r>
            <a:r>
              <a:rPr lang="en-US" sz="4000" dirty="0"/>
              <a:t>-29</a:t>
            </a:r>
            <a:r>
              <a:rPr lang="en-US" sz="4000" baseline="30000" dirty="0"/>
              <a:t>th</a:t>
            </a:r>
            <a:endParaRPr lang="en-US" sz="4000" dirty="0"/>
          </a:p>
          <a:p>
            <a:endParaRPr lang="en-US" sz="4000" dirty="0"/>
          </a:p>
          <a:p>
            <a:r>
              <a:rPr lang="en-US" sz="4000" dirty="0"/>
              <a:t>These will be offered through phone calls</a:t>
            </a:r>
          </a:p>
          <a:p>
            <a:endParaRPr lang="en-US" sz="4000" dirty="0"/>
          </a:p>
          <a:p>
            <a:r>
              <a:rPr lang="en-US" sz="4000" dirty="0"/>
              <a:t>Your child’s teacher will contact you to set up your day and time</a:t>
            </a:r>
          </a:p>
        </p:txBody>
      </p:sp>
    </p:spTree>
    <p:extLst>
      <p:ext uri="{BB962C8B-B14F-4D97-AF65-F5344CB8AC3E}">
        <p14:creationId xmlns:p14="http://schemas.microsoft.com/office/powerpoint/2010/main" val="773766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446</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Droid Sans</vt:lpstr>
      <vt:lpstr>inherit</vt:lpstr>
      <vt:lpstr>Office Theme</vt:lpstr>
      <vt:lpstr>Grade Level  Curriculum Information</vt:lpstr>
      <vt:lpstr>SWE Mission</vt:lpstr>
      <vt:lpstr>South Woods Information is a Title I School</vt:lpstr>
      <vt:lpstr>How is Title I funding used at South Woods? </vt:lpstr>
      <vt:lpstr>Ms. Fillare’s Daily Schedule  </vt:lpstr>
      <vt:lpstr>PowerPoint Presentation</vt:lpstr>
      <vt:lpstr>Behavior &amp; Communication</vt:lpstr>
      <vt:lpstr>How Can Families Stay Involved?</vt:lpstr>
      <vt:lpstr>Conferences</vt:lpstr>
      <vt:lpstr>Contact me 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Rodgers</dc:creator>
  <cp:lastModifiedBy>Angela Rodgers</cp:lastModifiedBy>
  <cp:revision>5</cp:revision>
  <dcterms:created xsi:type="dcterms:W3CDTF">2021-09-02T14:55:04Z</dcterms:created>
  <dcterms:modified xsi:type="dcterms:W3CDTF">2021-09-21T23:13:29Z</dcterms:modified>
</cp:coreProperties>
</file>