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89" r:id="rId5"/>
    <p:sldId id="309" r:id="rId6"/>
    <p:sldId id="308" r:id="rId7"/>
    <p:sldId id="306" r:id="rId8"/>
    <p:sldId id="318" r:id="rId9"/>
    <p:sldId id="305" r:id="rId10"/>
    <p:sldId id="293" r:id="rId11"/>
    <p:sldId id="294" r:id="rId12"/>
    <p:sldId id="301" r:id="rId13"/>
    <p:sldId id="320" r:id="rId14"/>
    <p:sldId id="303" r:id="rId15"/>
    <p:sldId id="311" r:id="rId16"/>
    <p:sldId id="312" r:id="rId17"/>
    <p:sldId id="313" r:id="rId18"/>
    <p:sldId id="314" r:id="rId19"/>
    <p:sldId id="307"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4D7B0-04D0-44B6-A646-0003DD6E4390}" v="332" dt="2024-09-25T02:57:58.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725" autoAdjust="0"/>
  </p:normalViewPr>
  <p:slideViewPr>
    <p:cSldViewPr snapToGrid="0" showGuides="1">
      <p:cViewPr varScale="1">
        <p:scale>
          <a:sx n="103" d="100"/>
          <a:sy n="103" d="100"/>
        </p:scale>
        <p:origin x="738" y="102"/>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9/25/2024</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380CC-9BBB-46E1-954C-CFC57FB282AE}"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7B01E-2135-4225-A68C-5213B671B80A}" type="slidenum">
              <a:rPr lang="en-US" smtClean="0"/>
              <a:t>‹#›</a:t>
            </a:fld>
            <a:endParaRPr lang="en-US"/>
          </a:p>
        </p:txBody>
      </p:sp>
    </p:spTree>
    <p:extLst>
      <p:ext uri="{BB962C8B-B14F-4D97-AF65-F5344CB8AC3E}">
        <p14:creationId xmlns:p14="http://schemas.microsoft.com/office/powerpoint/2010/main" val="207257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7B01E-2135-4225-A68C-5213B671B80A}" type="slidenum">
              <a:rPr lang="en-US" smtClean="0"/>
              <a:t>5</a:t>
            </a:fld>
            <a:endParaRPr lang="en-US"/>
          </a:p>
        </p:txBody>
      </p:sp>
    </p:spTree>
    <p:extLst>
      <p:ext uri="{BB962C8B-B14F-4D97-AF65-F5344CB8AC3E}">
        <p14:creationId xmlns:p14="http://schemas.microsoft.com/office/powerpoint/2010/main" val="16602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QR code and add to this slide</a:t>
            </a:r>
          </a:p>
        </p:txBody>
      </p:sp>
      <p:sp>
        <p:nvSpPr>
          <p:cNvPr id="4" name="Slide Number Placeholder 3"/>
          <p:cNvSpPr>
            <a:spLocks noGrp="1"/>
          </p:cNvSpPr>
          <p:nvPr>
            <p:ph type="sldNum" sz="quarter" idx="5"/>
          </p:nvPr>
        </p:nvSpPr>
        <p:spPr/>
        <p:txBody>
          <a:bodyPr/>
          <a:lstStyle/>
          <a:p>
            <a:fld id="{8007B01E-2135-4225-A68C-5213B671B80A}" type="slidenum">
              <a:rPr lang="en-US" smtClean="0"/>
              <a:t>7</a:t>
            </a:fld>
            <a:endParaRPr lang="en-US"/>
          </a:p>
        </p:txBody>
      </p:sp>
    </p:spTree>
    <p:extLst>
      <p:ext uri="{BB962C8B-B14F-4D97-AF65-F5344CB8AC3E}">
        <p14:creationId xmlns:p14="http://schemas.microsoft.com/office/powerpoint/2010/main" val="125018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parents that if your student doesn’t have a score, it is because they did not pass the practice test.  The practice test tells us if the student is ready to take the test.  It asks a series of Math or Reading questions and questions that allow students to demonstrate if they can use the platform.  Students who did not pass the practice test will have another opportunity during the 2</a:t>
            </a:r>
            <a:r>
              <a:rPr lang="en-US" baseline="30000" dirty="0"/>
              <a:t>nd</a:t>
            </a:r>
            <a:r>
              <a:rPr lang="en-US" dirty="0"/>
              <a:t> Progress Monitoring Assessment. </a:t>
            </a:r>
          </a:p>
        </p:txBody>
      </p:sp>
      <p:sp>
        <p:nvSpPr>
          <p:cNvPr id="4" name="Slide Number Placeholder 3"/>
          <p:cNvSpPr>
            <a:spLocks noGrp="1"/>
          </p:cNvSpPr>
          <p:nvPr>
            <p:ph type="sldNum" sz="quarter" idx="5"/>
          </p:nvPr>
        </p:nvSpPr>
        <p:spPr/>
        <p:txBody>
          <a:bodyPr/>
          <a:lstStyle/>
          <a:p>
            <a:fld id="{8007B01E-2135-4225-A68C-5213B671B80A}" type="slidenum">
              <a:rPr lang="en-US" smtClean="0"/>
              <a:t>11</a:t>
            </a:fld>
            <a:endParaRPr lang="en-US"/>
          </a:p>
        </p:txBody>
      </p:sp>
    </p:spTree>
    <p:extLst>
      <p:ext uri="{BB962C8B-B14F-4D97-AF65-F5344CB8AC3E}">
        <p14:creationId xmlns:p14="http://schemas.microsoft.com/office/powerpoint/2010/main" val="285401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parents time to pause and reread the letter to identify their student’s scale score and which developmental stage their student is in.  </a:t>
            </a:r>
          </a:p>
        </p:txBody>
      </p:sp>
      <p:sp>
        <p:nvSpPr>
          <p:cNvPr id="4" name="Slide Number Placeholder 3"/>
          <p:cNvSpPr>
            <a:spLocks noGrp="1"/>
          </p:cNvSpPr>
          <p:nvPr>
            <p:ph type="sldNum" sz="quarter" idx="5"/>
          </p:nvPr>
        </p:nvSpPr>
        <p:spPr/>
        <p:txBody>
          <a:bodyPr/>
          <a:lstStyle/>
          <a:p>
            <a:fld id="{8007B01E-2135-4225-A68C-5213B671B80A}" type="slidenum">
              <a:rPr lang="en-US" smtClean="0"/>
              <a:t>12</a:t>
            </a:fld>
            <a:endParaRPr lang="en-US"/>
          </a:p>
        </p:txBody>
      </p:sp>
    </p:spTree>
    <p:extLst>
      <p:ext uri="{BB962C8B-B14F-4D97-AF65-F5344CB8AC3E}">
        <p14:creationId xmlns:p14="http://schemas.microsoft.com/office/powerpoint/2010/main" val="90744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parents time to pause and reread the letter to identify their student’s percentile rank on the Early Literacy test.  Take another moment to allow students to read the parent </a:t>
            </a:r>
          </a:p>
        </p:txBody>
      </p:sp>
      <p:sp>
        <p:nvSpPr>
          <p:cNvPr id="4" name="Slide Number Placeholder 3"/>
          <p:cNvSpPr>
            <a:spLocks noGrp="1"/>
          </p:cNvSpPr>
          <p:nvPr>
            <p:ph type="sldNum" sz="quarter" idx="5"/>
          </p:nvPr>
        </p:nvSpPr>
        <p:spPr/>
        <p:txBody>
          <a:bodyPr/>
          <a:lstStyle/>
          <a:p>
            <a:fld id="{8007B01E-2135-4225-A68C-5213B671B80A}" type="slidenum">
              <a:rPr lang="en-US" smtClean="0"/>
              <a:t>13</a:t>
            </a:fld>
            <a:endParaRPr lang="en-US"/>
          </a:p>
        </p:txBody>
      </p:sp>
    </p:spTree>
    <p:extLst>
      <p:ext uri="{BB962C8B-B14F-4D97-AF65-F5344CB8AC3E}">
        <p14:creationId xmlns:p14="http://schemas.microsoft.com/office/powerpoint/2010/main" val="314073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parents know that students will not receive a STAR Family report for reading.  However, during their upcoming parent-teacher conference, their student’s teacher can tell them their student’s reading intervention level.  Allow parents time to pause and identify their student’s Math intervention level.  </a:t>
            </a:r>
          </a:p>
        </p:txBody>
      </p:sp>
      <p:sp>
        <p:nvSpPr>
          <p:cNvPr id="4" name="Slide Number Placeholder 3"/>
          <p:cNvSpPr>
            <a:spLocks noGrp="1"/>
          </p:cNvSpPr>
          <p:nvPr>
            <p:ph type="sldNum" sz="quarter" idx="5"/>
          </p:nvPr>
        </p:nvSpPr>
        <p:spPr/>
        <p:txBody>
          <a:bodyPr/>
          <a:lstStyle/>
          <a:p>
            <a:fld id="{8007B01E-2135-4225-A68C-5213B671B80A}" type="slidenum">
              <a:rPr lang="en-US" smtClean="0"/>
              <a:t>14</a:t>
            </a:fld>
            <a:endParaRPr lang="en-US"/>
          </a:p>
        </p:txBody>
      </p:sp>
    </p:spTree>
    <p:extLst>
      <p:ext uri="{BB962C8B-B14F-4D97-AF65-F5344CB8AC3E}">
        <p14:creationId xmlns:p14="http://schemas.microsoft.com/office/powerpoint/2010/main" val="396055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Point out to parents that students will get a strand score for five areas in Math (Measurement, Geometric Concepts, Counting and Cardinality, and Operations.  Remind parents that during parent-teacher conferences, they can get additional information from their student’s teacher, such as which skills students can do and what skills they still need support with.  Allow parents time to pause and identify their student’s strand scores.</a:t>
            </a:r>
          </a:p>
        </p:txBody>
      </p:sp>
      <p:sp>
        <p:nvSpPr>
          <p:cNvPr id="4" name="Slide Number Placeholder 3"/>
          <p:cNvSpPr>
            <a:spLocks noGrp="1"/>
          </p:cNvSpPr>
          <p:nvPr>
            <p:ph type="sldNum" sz="quarter" idx="5"/>
          </p:nvPr>
        </p:nvSpPr>
        <p:spPr/>
        <p:txBody>
          <a:bodyPr/>
          <a:lstStyle/>
          <a:p>
            <a:fld id="{8007B01E-2135-4225-A68C-5213B671B80A}" type="slidenum">
              <a:rPr lang="en-US" smtClean="0"/>
              <a:t>15</a:t>
            </a:fld>
            <a:endParaRPr lang="en-US"/>
          </a:p>
        </p:txBody>
      </p:sp>
    </p:spTree>
    <p:extLst>
      <p:ext uri="{BB962C8B-B14F-4D97-AF65-F5344CB8AC3E}">
        <p14:creationId xmlns:p14="http://schemas.microsoft.com/office/powerpoint/2010/main" val="365820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cid:2466b57d-9021-4d2c-b7e8-cf8d790e1c9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latin typeface="+mj-lt"/>
              </a:rPr>
              <a:t>South Woods Elementary School</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55000" lnSpcReduction="20000"/>
          </a:bodyPr>
          <a:lstStyle/>
          <a:p>
            <a:r>
              <a:rPr lang="en-US" dirty="0"/>
              <a:t>SWE School Information</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77418" y="2634459"/>
            <a:ext cx="6858000" cy="640080"/>
          </a:xfrm>
        </p:spPr>
        <p:txBody>
          <a:bodyPr>
            <a:normAutofit/>
          </a:bodyPr>
          <a:lstStyle/>
          <a:p>
            <a:r>
              <a:rPr lang="en-US" dirty="0">
                <a:latin typeface="+mj-lt"/>
              </a:rPr>
              <a:t>September </a:t>
            </a:r>
            <a:r>
              <a:rPr lang="en-US" dirty="0"/>
              <a:t>24, 2024</a:t>
            </a:r>
            <a:endParaRPr lang="en-US"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5981-E618-A36F-56FD-CE893D165327}"/>
              </a:ext>
            </a:extLst>
          </p:cNvPr>
          <p:cNvSpPr>
            <a:spLocks noGrp="1"/>
          </p:cNvSpPr>
          <p:nvPr>
            <p:ph type="title"/>
          </p:nvPr>
        </p:nvSpPr>
        <p:spPr>
          <a:xfrm>
            <a:off x="1312026" y="913402"/>
            <a:ext cx="9567947" cy="1093469"/>
          </a:xfrm>
        </p:spPr>
        <p:txBody>
          <a:bodyPr>
            <a:normAutofit fontScale="90000"/>
          </a:bodyPr>
          <a:lstStyle/>
          <a:p>
            <a:pPr algn="ctr"/>
            <a:r>
              <a:rPr lang="en-US" dirty="0"/>
              <a:t>Understanding Your Student’s</a:t>
            </a:r>
            <a:br>
              <a:rPr lang="en-US" dirty="0"/>
            </a:br>
            <a:r>
              <a:rPr lang="en-US" dirty="0"/>
              <a:t>STAR / FAST Scores</a:t>
            </a:r>
          </a:p>
        </p:txBody>
      </p:sp>
      <p:graphicFrame>
        <p:nvGraphicFramePr>
          <p:cNvPr id="4" name="Table 3">
            <a:extLst>
              <a:ext uri="{FF2B5EF4-FFF2-40B4-BE49-F238E27FC236}">
                <a16:creationId xmlns:a16="http://schemas.microsoft.com/office/drawing/2014/main" id="{A9188EDB-DA74-2137-23E9-796679E0D56B}"/>
              </a:ext>
            </a:extLst>
          </p:cNvPr>
          <p:cNvGraphicFramePr>
            <a:graphicFrameLocks noGrp="1"/>
          </p:cNvGraphicFramePr>
          <p:nvPr>
            <p:extLst>
              <p:ext uri="{D42A27DB-BD31-4B8C-83A1-F6EECF244321}">
                <p14:modId xmlns:p14="http://schemas.microsoft.com/office/powerpoint/2010/main" val="118167782"/>
              </p:ext>
            </p:extLst>
          </p:nvPr>
        </p:nvGraphicFramePr>
        <p:xfrm>
          <a:off x="1571106" y="2194560"/>
          <a:ext cx="9035934" cy="3948544"/>
        </p:xfrm>
        <a:graphic>
          <a:graphicData uri="http://schemas.openxmlformats.org/drawingml/2006/table">
            <a:tbl>
              <a:tblPr firstRow="1" firstCol="1" bandRow="1">
                <a:tableStyleId>{5C22544A-7EE6-4342-B048-85BDC9FD1C3A}</a:tableStyleId>
              </a:tblPr>
              <a:tblGrid>
                <a:gridCol w="4325938">
                  <a:extLst>
                    <a:ext uri="{9D8B030D-6E8A-4147-A177-3AD203B41FA5}">
                      <a16:colId xmlns:a16="http://schemas.microsoft.com/office/drawing/2014/main" val="2529443595"/>
                    </a:ext>
                  </a:extLst>
                </a:gridCol>
                <a:gridCol w="4709996">
                  <a:extLst>
                    <a:ext uri="{9D8B030D-6E8A-4147-A177-3AD203B41FA5}">
                      <a16:colId xmlns:a16="http://schemas.microsoft.com/office/drawing/2014/main" val="3287244074"/>
                    </a:ext>
                  </a:extLst>
                </a:gridCol>
              </a:tblGrid>
              <a:tr h="502883">
                <a:tc>
                  <a:txBody>
                    <a:bodyPr/>
                    <a:lstStyle/>
                    <a:p>
                      <a:pPr marL="0" marR="0">
                        <a:lnSpc>
                          <a:spcPct val="107000"/>
                        </a:lnSpc>
                        <a:spcBef>
                          <a:spcPts val="0"/>
                        </a:spcBef>
                        <a:spcAft>
                          <a:spcPts val="0"/>
                        </a:spcAft>
                      </a:pPr>
                      <a:r>
                        <a:rPr lang="en-US" sz="2000" kern="100" dirty="0">
                          <a:effectLst/>
                        </a:rPr>
                        <a:t>STAR Score Report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kern="100" dirty="0">
                          <a:effectLst/>
                        </a:rPr>
                        <a:t>FAST </a:t>
                      </a:r>
                      <a:r>
                        <a:rPr lang="en-US" sz="2000" kern="100">
                          <a:effectLst/>
                        </a:rPr>
                        <a:t>Score (HAC &amp; FDOE)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0976504"/>
                  </a:ext>
                </a:extLst>
              </a:tr>
              <a:tr h="1380925">
                <a:tc>
                  <a:txBody>
                    <a:bodyPr/>
                    <a:lstStyle/>
                    <a:p>
                      <a:pPr marL="0" marR="0">
                        <a:lnSpc>
                          <a:spcPct val="107000"/>
                        </a:lnSpc>
                        <a:spcBef>
                          <a:spcPts val="0"/>
                        </a:spcBef>
                        <a:spcAft>
                          <a:spcPts val="0"/>
                        </a:spcAft>
                      </a:pPr>
                      <a:r>
                        <a:rPr lang="en-US" sz="1600" kern="100" dirty="0">
                          <a:effectLst/>
                        </a:rPr>
                        <a:t>Time adjusted score that is determined by WHEN the student takes the test and compared to other students around the nation who are taking the same test at the same time.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rPr>
                        <a:t>Fixed (static) benchmark score that compares the student’s performance to the spring benchmark expectations REGARDLESS of WHEN the test is taken.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2101928"/>
                  </a:ext>
                </a:extLst>
              </a:tr>
              <a:tr h="1380925">
                <a:tc>
                  <a:txBody>
                    <a:bodyPr/>
                    <a:lstStyle/>
                    <a:p>
                      <a:pPr marL="0" marR="0">
                        <a:lnSpc>
                          <a:spcPct val="107000"/>
                        </a:lnSpc>
                        <a:spcBef>
                          <a:spcPts val="0"/>
                        </a:spcBef>
                        <a:spcAft>
                          <a:spcPts val="0"/>
                        </a:spcAft>
                      </a:pPr>
                      <a:r>
                        <a:rPr lang="en-US" sz="1600" kern="100">
                          <a:effectLst/>
                        </a:rPr>
                        <a:t>This score report shows student growth over a period of time AND provides information on TYPICAL growth for students in each achievement level at the time they took the test.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rPr>
                        <a:t>This report provides the END GOAL for students and shows how the student is progressing toward that goal with each progress monitoring session.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874984"/>
                  </a:ext>
                </a:extLst>
              </a:tr>
              <a:tr h="683811">
                <a:tc>
                  <a:txBody>
                    <a:bodyPr/>
                    <a:lstStyle/>
                    <a:p>
                      <a:pPr marL="0" marR="0">
                        <a:lnSpc>
                          <a:spcPct val="107000"/>
                        </a:lnSpc>
                        <a:spcBef>
                          <a:spcPts val="0"/>
                        </a:spcBef>
                        <a:spcAft>
                          <a:spcPts val="0"/>
                        </a:spcAft>
                      </a:pPr>
                      <a:r>
                        <a:rPr lang="en-US" sz="1600" kern="100" dirty="0">
                          <a:effectLst/>
                        </a:rPr>
                        <a:t>Any “state report” from Renaissance does not correlate to the FAST reporting.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rPr>
                        <a:t>This report is UNIQUE to Florida students.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564822"/>
                  </a:ext>
                </a:extLst>
              </a:tr>
            </a:tbl>
          </a:graphicData>
        </a:graphic>
      </p:graphicFrame>
    </p:spTree>
    <p:extLst>
      <p:ext uri="{BB962C8B-B14F-4D97-AF65-F5344CB8AC3E}">
        <p14:creationId xmlns:p14="http://schemas.microsoft.com/office/powerpoint/2010/main" val="74653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647273" y="946653"/>
            <a:ext cx="10599846" cy="653547"/>
          </a:xfrm>
        </p:spPr>
        <p:txBody>
          <a:bodyPr>
            <a:normAutofit fontScale="90000"/>
          </a:bodyPr>
          <a:lstStyle/>
          <a:p>
            <a:pPr algn="ctr"/>
            <a:r>
              <a:rPr lang="en-US" dirty="0"/>
              <a:t>FAST Reading and Math Data: PM1 STAR  Parent Report</a:t>
            </a:r>
          </a:p>
        </p:txBody>
      </p:sp>
      <p:pic>
        <p:nvPicPr>
          <p:cNvPr id="11" name="Picture 10">
            <a:extLst>
              <a:ext uri="{FF2B5EF4-FFF2-40B4-BE49-F238E27FC236}">
                <a16:creationId xmlns:a16="http://schemas.microsoft.com/office/drawing/2014/main" id="{99FEE1D4-B892-EEAE-29A9-65691B3461DE}"/>
              </a:ext>
            </a:extLst>
          </p:cNvPr>
          <p:cNvPicPr>
            <a:picLocks noChangeAspect="1"/>
          </p:cNvPicPr>
          <p:nvPr/>
        </p:nvPicPr>
        <p:blipFill>
          <a:blip r:embed="rId3"/>
          <a:stretch>
            <a:fillRect/>
          </a:stretch>
        </p:blipFill>
        <p:spPr>
          <a:xfrm>
            <a:off x="465761" y="2054252"/>
            <a:ext cx="11260477" cy="1370953"/>
          </a:xfrm>
          <a:prstGeom prst="rect">
            <a:avLst/>
          </a:prstGeom>
        </p:spPr>
      </p:pic>
      <p:pic>
        <p:nvPicPr>
          <p:cNvPr id="15" name="Picture 14">
            <a:extLst>
              <a:ext uri="{FF2B5EF4-FFF2-40B4-BE49-F238E27FC236}">
                <a16:creationId xmlns:a16="http://schemas.microsoft.com/office/drawing/2014/main" id="{70413572-CB82-D12A-D914-6998C31EE282}"/>
              </a:ext>
            </a:extLst>
          </p:cNvPr>
          <p:cNvPicPr>
            <a:picLocks noChangeAspect="1"/>
          </p:cNvPicPr>
          <p:nvPr/>
        </p:nvPicPr>
        <p:blipFill>
          <a:blip r:embed="rId4"/>
          <a:stretch>
            <a:fillRect/>
          </a:stretch>
        </p:blipFill>
        <p:spPr>
          <a:xfrm>
            <a:off x="5072061" y="3958722"/>
            <a:ext cx="2047875" cy="1952625"/>
          </a:xfrm>
          <a:prstGeom prst="rect">
            <a:avLst/>
          </a:prstGeom>
        </p:spPr>
      </p:pic>
    </p:spTree>
    <p:extLst>
      <p:ext uri="{BB962C8B-B14F-4D97-AF65-F5344CB8AC3E}">
        <p14:creationId xmlns:p14="http://schemas.microsoft.com/office/powerpoint/2010/main" val="11233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647273" y="946653"/>
            <a:ext cx="10599846" cy="653547"/>
          </a:xfrm>
        </p:spPr>
        <p:txBody>
          <a:bodyPr>
            <a:normAutofit fontScale="90000"/>
          </a:bodyPr>
          <a:lstStyle/>
          <a:p>
            <a:pPr algn="ctr"/>
            <a:r>
              <a:rPr lang="en-US" dirty="0"/>
              <a:t>FAST Reading and Math Data: PM1 STAR  Parent Report</a:t>
            </a:r>
          </a:p>
        </p:txBody>
      </p:sp>
      <p:sp>
        <p:nvSpPr>
          <p:cNvPr id="2" name="TextBox 1">
            <a:extLst>
              <a:ext uri="{FF2B5EF4-FFF2-40B4-BE49-F238E27FC236}">
                <a16:creationId xmlns:a16="http://schemas.microsoft.com/office/drawing/2014/main" id="{FAB0B3A0-268D-1119-2432-4B1940C65589}"/>
              </a:ext>
            </a:extLst>
          </p:cNvPr>
          <p:cNvSpPr txBox="1"/>
          <p:nvPr/>
        </p:nvSpPr>
        <p:spPr>
          <a:xfrm>
            <a:off x="2320247" y="1890445"/>
            <a:ext cx="7551505" cy="3477875"/>
          </a:xfrm>
          <a:prstGeom prst="rect">
            <a:avLst/>
          </a:prstGeom>
          <a:noFill/>
        </p:spPr>
        <p:txBody>
          <a:bodyPr wrap="square" rtlCol="0">
            <a:spAutoFit/>
          </a:bodyPr>
          <a:lstStyle/>
          <a:p>
            <a:r>
              <a:rPr lang="en-US" sz="2000" dirty="0">
                <a:solidFill>
                  <a:schemeClr val="bg1"/>
                </a:solidFill>
              </a:rPr>
              <a:t>Scale Score</a:t>
            </a:r>
          </a:p>
          <a:p>
            <a:pPr marL="285750" indent="-285750">
              <a:buFont typeface="Arial" panose="020B0604020202020204" pitchFamily="34" charset="0"/>
              <a:buChar char="•"/>
            </a:pPr>
            <a:r>
              <a:rPr lang="en-US" sz="2000" dirty="0">
                <a:solidFill>
                  <a:schemeClr val="bg1"/>
                </a:solidFill>
              </a:rPr>
              <a:t>The Scaled Score is your child's overall score, calculated based on both the difficulty of the questions and the number of correct responses. Scaled Scores in Star Early Literacy in the Unified scale range from 200 to 1100 and span the grades Pre-K through 3.</a:t>
            </a:r>
          </a:p>
          <a:p>
            <a:pPr marL="285750" indent="-285750">
              <a:buFont typeface="Arial" panose="020B0604020202020204" pitchFamily="34" charset="0"/>
              <a:buChar char="•"/>
            </a:pPr>
            <a:r>
              <a:rPr lang="en-US" sz="2000" dirty="0">
                <a:solidFill>
                  <a:schemeClr val="bg1"/>
                </a:solidFill>
              </a:rPr>
              <a:t>Scaled Scores relate to four developmental stages.</a:t>
            </a:r>
          </a:p>
          <a:p>
            <a:pPr marL="800100" lvl="1" indent="-342900">
              <a:buFont typeface="+mj-lt"/>
              <a:buAutoNum type="arabicPeriod"/>
            </a:pPr>
            <a:r>
              <a:rPr lang="en-US" sz="2000" dirty="0">
                <a:solidFill>
                  <a:schemeClr val="bg1"/>
                </a:solidFill>
              </a:rPr>
              <a:t>Early Emergent Reader (200 - 682)</a:t>
            </a:r>
          </a:p>
          <a:p>
            <a:pPr marL="800100" lvl="1" indent="-342900">
              <a:buFont typeface="+mj-lt"/>
              <a:buAutoNum type="arabicPeriod"/>
            </a:pPr>
            <a:r>
              <a:rPr lang="en-US" sz="2000" dirty="0">
                <a:solidFill>
                  <a:schemeClr val="bg1"/>
                </a:solidFill>
              </a:rPr>
              <a:t>Late Emergent Reader (683 - 785)</a:t>
            </a:r>
          </a:p>
          <a:p>
            <a:pPr marL="800100" lvl="1" indent="-342900">
              <a:buFont typeface="+mj-lt"/>
              <a:buAutoNum type="arabicPeriod"/>
            </a:pPr>
            <a:r>
              <a:rPr lang="en-US" sz="2000" dirty="0">
                <a:solidFill>
                  <a:schemeClr val="bg1"/>
                </a:solidFill>
              </a:rPr>
              <a:t>Transitional Reader (786 - 851)</a:t>
            </a:r>
          </a:p>
          <a:p>
            <a:pPr marL="800100" lvl="1" indent="-342900">
              <a:buFont typeface="+mj-lt"/>
              <a:buAutoNum type="arabicPeriod"/>
            </a:pPr>
            <a:r>
              <a:rPr lang="en-US" sz="2000" dirty="0">
                <a:solidFill>
                  <a:schemeClr val="bg1"/>
                </a:solidFill>
              </a:rPr>
              <a:t>Probable Reader (852 - 1100)</a:t>
            </a:r>
            <a:endParaRPr lang="en-US" dirty="0">
              <a:solidFill>
                <a:schemeClr val="bg1"/>
              </a:solidFill>
            </a:endParaRPr>
          </a:p>
        </p:txBody>
      </p:sp>
      <p:pic>
        <p:nvPicPr>
          <p:cNvPr id="3" name="Picture 2">
            <a:extLst>
              <a:ext uri="{FF2B5EF4-FFF2-40B4-BE49-F238E27FC236}">
                <a16:creationId xmlns:a16="http://schemas.microsoft.com/office/drawing/2014/main" id="{4AB2DCA8-8B63-BED3-2FEC-B57CDC0D4432}"/>
              </a:ext>
            </a:extLst>
          </p:cNvPr>
          <p:cNvPicPr>
            <a:picLocks noChangeAspect="1"/>
          </p:cNvPicPr>
          <p:nvPr/>
        </p:nvPicPr>
        <p:blipFill>
          <a:blip r:embed="rId3"/>
          <a:stretch>
            <a:fillRect/>
          </a:stretch>
        </p:blipFill>
        <p:spPr>
          <a:xfrm>
            <a:off x="9633787" y="4349140"/>
            <a:ext cx="2047875" cy="1952625"/>
          </a:xfrm>
          <a:prstGeom prst="rect">
            <a:avLst/>
          </a:prstGeom>
        </p:spPr>
      </p:pic>
    </p:spTree>
    <p:extLst>
      <p:ext uri="{BB962C8B-B14F-4D97-AF65-F5344CB8AC3E}">
        <p14:creationId xmlns:p14="http://schemas.microsoft.com/office/powerpoint/2010/main" val="85296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647273" y="946653"/>
            <a:ext cx="10599846" cy="653547"/>
          </a:xfrm>
        </p:spPr>
        <p:txBody>
          <a:bodyPr>
            <a:normAutofit fontScale="90000"/>
          </a:bodyPr>
          <a:lstStyle/>
          <a:p>
            <a:pPr algn="ctr"/>
            <a:r>
              <a:rPr lang="en-US" dirty="0"/>
              <a:t>FAST Reading and Math Data: PM1 STAR  Parent Report</a:t>
            </a:r>
          </a:p>
        </p:txBody>
      </p:sp>
      <p:sp>
        <p:nvSpPr>
          <p:cNvPr id="2" name="TextBox 1">
            <a:extLst>
              <a:ext uri="{FF2B5EF4-FFF2-40B4-BE49-F238E27FC236}">
                <a16:creationId xmlns:a16="http://schemas.microsoft.com/office/drawing/2014/main" id="{FAB0B3A0-268D-1119-2432-4B1940C65589}"/>
              </a:ext>
            </a:extLst>
          </p:cNvPr>
          <p:cNvSpPr txBox="1"/>
          <p:nvPr/>
        </p:nvSpPr>
        <p:spPr>
          <a:xfrm>
            <a:off x="2320247" y="2186131"/>
            <a:ext cx="7551505" cy="2831544"/>
          </a:xfrm>
          <a:prstGeom prst="rect">
            <a:avLst/>
          </a:prstGeom>
          <a:noFill/>
        </p:spPr>
        <p:txBody>
          <a:bodyPr wrap="square" rtlCol="0">
            <a:spAutoFit/>
          </a:bodyPr>
          <a:lstStyle/>
          <a:p>
            <a:r>
              <a:rPr lang="en-US" sz="2000" dirty="0">
                <a:solidFill>
                  <a:schemeClr val="bg1"/>
                </a:solidFill>
              </a:rPr>
              <a:t>Percentile Rank</a:t>
            </a:r>
          </a:p>
          <a:p>
            <a:pPr marL="285750" indent="-285750">
              <a:buFont typeface="Arial" panose="020B0604020202020204" pitchFamily="34" charset="0"/>
              <a:buChar char="•"/>
            </a:pPr>
            <a:r>
              <a:rPr lang="en-US" sz="2000" dirty="0">
                <a:solidFill>
                  <a:schemeClr val="bg1"/>
                </a:solidFill>
              </a:rPr>
              <a:t>Percentile Ranks (PR) is a norm-referenced score that indicates the percentage of other students nationally who obtained scores equal to or lower than your student’s score.</a:t>
            </a:r>
          </a:p>
          <a:p>
            <a:pPr marL="285750" indent="-285750">
              <a:buFont typeface="Arial" panose="020B0604020202020204" pitchFamily="34" charset="0"/>
              <a:buChar char="•"/>
            </a:pPr>
            <a:r>
              <a:rPr lang="en-US" sz="2000" dirty="0">
                <a:solidFill>
                  <a:schemeClr val="bg1"/>
                </a:solidFill>
              </a:rPr>
              <a:t>Our district and school’s goal is for students to be in the 50</a:t>
            </a:r>
            <a:r>
              <a:rPr lang="en-US" sz="2000" baseline="30000" dirty="0">
                <a:solidFill>
                  <a:schemeClr val="bg1"/>
                </a:solidFill>
              </a:rPr>
              <a:t>th</a:t>
            </a:r>
            <a:r>
              <a:rPr lang="en-US" sz="2000" dirty="0">
                <a:solidFill>
                  <a:schemeClr val="bg1"/>
                </a:solidFill>
              </a:rPr>
              <a:t> percentile or higher, indicating they are at or above grade level. </a:t>
            </a:r>
          </a:p>
          <a:p>
            <a:pPr marL="285750" indent="-285750">
              <a:buFont typeface="Arial" panose="020B0604020202020204" pitchFamily="34" charset="0"/>
              <a:buChar char="•"/>
            </a:pPr>
            <a:r>
              <a:rPr lang="en-US" sz="2000" dirty="0">
                <a:solidFill>
                  <a:schemeClr val="bg1"/>
                </a:solidFill>
              </a:rPr>
              <a:t>Students receive a scale score and a percentile rank in both reading and math.</a:t>
            </a:r>
          </a:p>
          <a:p>
            <a:endParaRPr lang="en-US" dirty="0">
              <a:solidFill>
                <a:schemeClr val="bg1"/>
              </a:solidFill>
            </a:endParaRPr>
          </a:p>
        </p:txBody>
      </p:sp>
      <p:pic>
        <p:nvPicPr>
          <p:cNvPr id="3" name="Picture 2">
            <a:extLst>
              <a:ext uri="{FF2B5EF4-FFF2-40B4-BE49-F238E27FC236}">
                <a16:creationId xmlns:a16="http://schemas.microsoft.com/office/drawing/2014/main" id="{4AB2DCA8-8B63-BED3-2FEC-B57CDC0D4432}"/>
              </a:ext>
            </a:extLst>
          </p:cNvPr>
          <p:cNvPicPr>
            <a:picLocks noChangeAspect="1"/>
          </p:cNvPicPr>
          <p:nvPr/>
        </p:nvPicPr>
        <p:blipFill>
          <a:blip r:embed="rId3"/>
          <a:stretch>
            <a:fillRect/>
          </a:stretch>
        </p:blipFill>
        <p:spPr>
          <a:xfrm>
            <a:off x="9633787" y="4349140"/>
            <a:ext cx="2047875" cy="1952625"/>
          </a:xfrm>
          <a:prstGeom prst="rect">
            <a:avLst/>
          </a:prstGeom>
        </p:spPr>
      </p:pic>
    </p:spTree>
    <p:extLst>
      <p:ext uri="{BB962C8B-B14F-4D97-AF65-F5344CB8AC3E}">
        <p14:creationId xmlns:p14="http://schemas.microsoft.com/office/powerpoint/2010/main" val="166266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914400" y="914401"/>
            <a:ext cx="9585434" cy="685800"/>
          </a:xfrm>
        </p:spPr>
        <p:txBody>
          <a:bodyPr>
            <a:normAutofit fontScale="90000"/>
          </a:bodyPr>
          <a:lstStyle/>
          <a:p>
            <a:pPr algn="ctr"/>
            <a:r>
              <a:rPr lang="en-US" dirty="0"/>
              <a:t>FAST Reading and Math Data: PM1 STAR  Family Report</a:t>
            </a:r>
          </a:p>
        </p:txBody>
      </p:sp>
      <p:sp>
        <p:nvSpPr>
          <p:cNvPr id="6" name="TextBox 5">
            <a:extLst>
              <a:ext uri="{FF2B5EF4-FFF2-40B4-BE49-F238E27FC236}">
                <a16:creationId xmlns:a16="http://schemas.microsoft.com/office/drawing/2014/main" id="{6496C8E8-47DC-931E-AFEB-06FAB0692BBC}"/>
              </a:ext>
            </a:extLst>
          </p:cNvPr>
          <p:cNvSpPr txBox="1"/>
          <p:nvPr/>
        </p:nvSpPr>
        <p:spPr>
          <a:xfrm>
            <a:off x="2890344" y="2259724"/>
            <a:ext cx="760949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Math STAR Family report provides parents with the scale score, percentile rank, math intervention level, and strand scores.</a:t>
            </a:r>
          </a:p>
          <a:p>
            <a:pPr marL="285750" indent="-285750">
              <a:buFont typeface="Arial" panose="020B0604020202020204" pitchFamily="34" charset="0"/>
              <a:buChar char="•"/>
            </a:pPr>
            <a:r>
              <a:rPr lang="en-US" dirty="0"/>
              <a:t>There are four intervention levels:</a:t>
            </a:r>
          </a:p>
          <a:p>
            <a:pPr marL="800100" lvl="1" indent="-342900">
              <a:buFont typeface="+mj-lt"/>
              <a:buAutoNum type="arabicPeriod"/>
            </a:pPr>
            <a:r>
              <a:rPr lang="en-US" dirty="0"/>
              <a:t>Urgent Intervention </a:t>
            </a:r>
          </a:p>
          <a:p>
            <a:pPr marL="800100" lvl="1" indent="-342900">
              <a:buFont typeface="+mj-lt"/>
              <a:buAutoNum type="arabicPeriod"/>
            </a:pPr>
            <a:r>
              <a:rPr lang="en-US" dirty="0"/>
              <a:t>Intervention</a:t>
            </a:r>
          </a:p>
          <a:p>
            <a:pPr marL="800100" lvl="1" indent="-342900">
              <a:buFont typeface="+mj-lt"/>
              <a:buAutoNum type="arabicPeriod"/>
            </a:pPr>
            <a:r>
              <a:rPr lang="en-US" dirty="0"/>
              <a:t>On Watch </a:t>
            </a:r>
          </a:p>
          <a:p>
            <a:pPr marL="800100" lvl="1" indent="-342900">
              <a:buFont typeface="+mj-lt"/>
              <a:buAutoNum type="arabicPeriod"/>
            </a:pPr>
            <a:r>
              <a:rPr lang="en-US" dirty="0"/>
              <a:t>At or Above/Grade-Level</a:t>
            </a:r>
          </a:p>
          <a:p>
            <a:pPr marL="342900" indent="-342900">
              <a:buFont typeface="Arial" panose="020B0604020202020204" pitchFamily="34" charset="0"/>
              <a:buChar char="•"/>
            </a:pPr>
            <a:r>
              <a:rPr lang="en-US" dirty="0"/>
              <a:t>Our school and district’s goal is for students to perform at or above grade level in Reading and Math. </a:t>
            </a:r>
          </a:p>
          <a:p>
            <a:endParaRPr lang="en-US" dirty="0"/>
          </a:p>
          <a:p>
            <a:endParaRPr lang="en-US" dirty="0"/>
          </a:p>
        </p:txBody>
      </p:sp>
      <p:pic>
        <p:nvPicPr>
          <p:cNvPr id="8" name="Picture 7">
            <a:extLst>
              <a:ext uri="{FF2B5EF4-FFF2-40B4-BE49-F238E27FC236}">
                <a16:creationId xmlns:a16="http://schemas.microsoft.com/office/drawing/2014/main" id="{17C0B18D-779A-272E-1B24-578FB70593D2}"/>
              </a:ext>
            </a:extLst>
          </p:cNvPr>
          <p:cNvPicPr>
            <a:picLocks noChangeAspect="1"/>
          </p:cNvPicPr>
          <p:nvPr/>
        </p:nvPicPr>
        <p:blipFill>
          <a:blip r:embed="rId3"/>
          <a:stretch>
            <a:fillRect/>
          </a:stretch>
        </p:blipFill>
        <p:spPr>
          <a:xfrm>
            <a:off x="1098331" y="4979222"/>
            <a:ext cx="9995338" cy="1549277"/>
          </a:xfrm>
          <a:prstGeom prst="rect">
            <a:avLst/>
          </a:prstGeom>
        </p:spPr>
      </p:pic>
    </p:spTree>
    <p:extLst>
      <p:ext uri="{BB962C8B-B14F-4D97-AF65-F5344CB8AC3E}">
        <p14:creationId xmlns:p14="http://schemas.microsoft.com/office/powerpoint/2010/main" val="100753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914400" y="914401"/>
            <a:ext cx="9585434" cy="685800"/>
          </a:xfrm>
        </p:spPr>
        <p:txBody>
          <a:bodyPr>
            <a:normAutofit fontScale="90000"/>
          </a:bodyPr>
          <a:lstStyle/>
          <a:p>
            <a:pPr algn="ctr"/>
            <a:r>
              <a:rPr lang="en-US" dirty="0"/>
              <a:t>FAST Reading and Math Data: PM1 STAR  Family Report</a:t>
            </a:r>
          </a:p>
        </p:txBody>
      </p:sp>
      <p:sp>
        <p:nvSpPr>
          <p:cNvPr id="6" name="TextBox 5">
            <a:extLst>
              <a:ext uri="{FF2B5EF4-FFF2-40B4-BE49-F238E27FC236}">
                <a16:creationId xmlns:a16="http://schemas.microsoft.com/office/drawing/2014/main" id="{6496C8E8-47DC-931E-AFEB-06FAB0692BBC}"/>
              </a:ext>
            </a:extLst>
          </p:cNvPr>
          <p:cNvSpPr txBox="1"/>
          <p:nvPr/>
        </p:nvSpPr>
        <p:spPr>
          <a:xfrm>
            <a:off x="2291255" y="2259724"/>
            <a:ext cx="760949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 addition to scale score, percentile rank, and intervention level, the Math Family report provides the student’s strand score for Math.</a:t>
            </a:r>
          </a:p>
          <a:p>
            <a:pPr marL="285750" indent="-285750">
              <a:buFont typeface="Arial" panose="020B0604020202020204" pitchFamily="34" charset="0"/>
              <a:buChar char="•"/>
            </a:pPr>
            <a:r>
              <a:rPr lang="en-US" dirty="0"/>
              <a:t> Strand scores range from 0-100 and represent each student’s estimated percent of mastery at a Kindergarten level.</a:t>
            </a:r>
          </a:p>
          <a:p>
            <a:endParaRPr lang="en-US" dirty="0"/>
          </a:p>
          <a:p>
            <a:endParaRPr lang="en-US" dirty="0"/>
          </a:p>
        </p:txBody>
      </p:sp>
      <p:pic>
        <p:nvPicPr>
          <p:cNvPr id="3" name="Picture 2">
            <a:extLst>
              <a:ext uri="{FF2B5EF4-FFF2-40B4-BE49-F238E27FC236}">
                <a16:creationId xmlns:a16="http://schemas.microsoft.com/office/drawing/2014/main" id="{FF4F30AC-34CE-E278-4426-70A73276A0FF}"/>
              </a:ext>
            </a:extLst>
          </p:cNvPr>
          <p:cNvPicPr>
            <a:picLocks noChangeAspect="1"/>
          </p:cNvPicPr>
          <p:nvPr/>
        </p:nvPicPr>
        <p:blipFill>
          <a:blip r:embed="rId3"/>
          <a:stretch>
            <a:fillRect/>
          </a:stretch>
        </p:blipFill>
        <p:spPr>
          <a:xfrm>
            <a:off x="1692166" y="3899505"/>
            <a:ext cx="9585434" cy="2518604"/>
          </a:xfrm>
          <a:prstGeom prst="rect">
            <a:avLst/>
          </a:prstGeom>
        </p:spPr>
      </p:pic>
    </p:spTree>
    <p:extLst>
      <p:ext uri="{BB962C8B-B14F-4D97-AF65-F5344CB8AC3E}">
        <p14:creationId xmlns:p14="http://schemas.microsoft.com/office/powerpoint/2010/main" val="316670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4389119" y="946653"/>
            <a:ext cx="7225365" cy="653547"/>
          </a:xfrm>
        </p:spPr>
        <p:txBody>
          <a:bodyPr>
            <a:normAutofit fontScale="90000"/>
          </a:bodyPr>
          <a:lstStyle/>
          <a:p>
            <a:r>
              <a:rPr lang="en-US" dirty="0"/>
              <a:t>Supporting Your Kindergarteners’ Success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19" y="2460434"/>
            <a:ext cx="6858000" cy="3775979"/>
          </a:xfrm>
        </p:spPr>
        <p:txBody>
          <a:bodyPr>
            <a:normAutofit/>
          </a:bodyPr>
          <a:lstStyle/>
          <a:p>
            <a:pPr marL="285750" indent="-285750">
              <a:buFont typeface="Arial" panose="020B0604020202020204" pitchFamily="34" charset="0"/>
              <a:buChar char="•"/>
            </a:pPr>
            <a:r>
              <a:rPr lang="en-US" sz="2000" dirty="0"/>
              <a:t>Get a good night’s sleep (no naps)</a:t>
            </a:r>
          </a:p>
          <a:p>
            <a:pPr marL="285750" indent="-285750">
              <a:buFont typeface="Arial" panose="020B0604020202020204" pitchFamily="34" charset="0"/>
              <a:buChar char="•"/>
            </a:pPr>
            <a:r>
              <a:rPr lang="en-US" sz="2000" dirty="0"/>
              <a:t>Arrive at school on time every day</a:t>
            </a:r>
          </a:p>
          <a:p>
            <a:pPr marL="285750" indent="-285750">
              <a:buFont typeface="Arial" panose="020B0604020202020204" pitchFamily="34" charset="0"/>
              <a:buChar char="•"/>
            </a:pPr>
            <a:r>
              <a:rPr lang="en-US" sz="2000" dirty="0"/>
              <a:t>Communicate with your student’s teacher regularly </a:t>
            </a:r>
          </a:p>
          <a:p>
            <a:pPr marL="285750" indent="-285750">
              <a:buFont typeface="Arial" panose="020B0604020202020204" pitchFamily="34" charset="0"/>
              <a:buChar char="•"/>
            </a:pPr>
            <a:r>
              <a:rPr lang="en-US" sz="2000" dirty="0"/>
              <a:t>Encourage your student to try their best</a:t>
            </a:r>
          </a:p>
          <a:p>
            <a:pPr marL="285750" indent="-285750">
              <a:buFont typeface="Arial" panose="020B0604020202020204" pitchFamily="34" charset="0"/>
              <a:buChar char="•"/>
            </a:pPr>
            <a:r>
              <a:rPr lang="en-US" sz="2000" dirty="0"/>
              <a:t>Set the tone for a positive day each morning </a:t>
            </a:r>
          </a:p>
          <a:p>
            <a:pPr marL="285750" indent="-285750">
              <a:buFont typeface="Arial" panose="020B0604020202020204" pitchFamily="34" charset="0"/>
              <a:buChar char="•"/>
            </a:pPr>
            <a:r>
              <a:rPr lang="en-US" sz="2000" dirty="0"/>
              <a:t>Read with your students nightly</a:t>
            </a:r>
          </a:p>
          <a:p>
            <a:pPr marL="285750" indent="-285750">
              <a:buFont typeface="Arial" panose="020B0604020202020204" pitchFamily="34" charset="0"/>
              <a:buChar char="•"/>
            </a:pPr>
            <a:r>
              <a:rPr lang="en-US" sz="2000" dirty="0"/>
              <a:t>Complete activities on the Extra Practice Calendar for homework</a:t>
            </a:r>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21971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62500" lnSpcReduction="20000"/>
          </a:bodyPr>
          <a:lstStyle/>
          <a:p>
            <a:r>
              <a:rPr lang="en-US" dirty="0"/>
              <a:t>Thanks for Attending!</a:t>
            </a:r>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352873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1986813" y="1364439"/>
            <a:ext cx="7772402" cy="685800"/>
          </a:xfrm>
        </p:spPr>
        <p:txBody>
          <a:bodyPr>
            <a:noAutofit/>
          </a:bodyPr>
          <a:lstStyle/>
          <a:p>
            <a:pPr algn="ctr"/>
            <a:r>
              <a:rPr lang="en-US" sz="3200" dirty="0"/>
              <a:t>South Woods is a Title I School </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p:txBody>
          <a:bodyPr>
            <a:normAutofit/>
          </a:bodyPr>
          <a:lstStyle/>
          <a:p>
            <a:r>
              <a:rPr lang="en-US" sz="2400" dirty="0"/>
              <a:t>South Woods receives supplementary federal funds to enhance our educational program.  These funds are intended to enrich and accelerate our learning environment.  Additional support for our students includes:</a:t>
            </a:r>
          </a:p>
          <a:p>
            <a:r>
              <a:rPr lang="en-US" sz="2400" dirty="0"/>
              <a:t>•	Three interventionists</a:t>
            </a:r>
          </a:p>
          <a:p>
            <a:r>
              <a:rPr lang="en-US" sz="2400" dirty="0"/>
              <a:t>•	One STEM Lab Teacher</a:t>
            </a:r>
          </a:p>
          <a:p>
            <a:r>
              <a:rPr lang="en-US" sz="2400" dirty="0"/>
              <a:t>•	Three Paraprofessionals</a:t>
            </a:r>
          </a:p>
          <a:p>
            <a:r>
              <a:rPr lang="en-US" sz="2400" dirty="0"/>
              <a:t>•	One PE Paraprofessional</a:t>
            </a:r>
          </a:p>
        </p:txBody>
      </p:sp>
    </p:spTree>
    <p:extLst>
      <p:ext uri="{BB962C8B-B14F-4D97-AF65-F5344CB8AC3E}">
        <p14:creationId xmlns:p14="http://schemas.microsoft.com/office/powerpoint/2010/main" val="407426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914399" y="523981"/>
            <a:ext cx="9267291" cy="1076219"/>
          </a:xfrm>
        </p:spPr>
        <p:txBody>
          <a:bodyPr/>
          <a:lstStyle/>
          <a:p>
            <a:r>
              <a:rPr lang="en-US" sz="4000" dirty="0"/>
              <a:t>South Woods is a Community Partnership School</a:t>
            </a:r>
            <a:endParaRPr lang="en-US" dirty="0"/>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1949061"/>
            <a:ext cx="6400800" cy="3157195"/>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Community Partnership Schools </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provide support, services, and solutions to help alleviate burdens. As more weight is lifted, students find the balance to focus on learning so they can realize their full potential. Community Partnership Schools bring together high-quality academics, health care, counseling, support, mentoring, and more to a place where students and their families are empowered: in their school.</a:t>
            </a:r>
            <a:endParaRPr kumimoji="0" lang="en-US" sz="1400" b="0" i="0" u="none" strike="noStrike" kern="1200" cap="none" spc="0" normalizeH="0" baseline="0" noProof="0" dirty="0">
              <a:ln>
                <a:noFill/>
              </a:ln>
              <a:solidFill>
                <a:schemeClr val="tx1"/>
              </a:solidFill>
              <a:effectLst/>
              <a:uLnTx/>
              <a:uFillTx/>
              <a:latin typeface="Quire Sans"/>
              <a:ea typeface="+mn-ea"/>
              <a:cs typeface="+mn-cs"/>
            </a:endParaRP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AFC19C2-A6DC-FA53-666F-687BFC95F34D}"/>
              </a:ext>
            </a:extLst>
          </p:cNvPr>
          <p:cNvPicPr>
            <a:picLocks noChangeAspect="1"/>
          </p:cNvPicPr>
          <p:nvPr/>
        </p:nvPicPr>
        <p:blipFill>
          <a:blip r:embed="rId2"/>
          <a:stretch>
            <a:fillRect/>
          </a:stretch>
        </p:blipFill>
        <p:spPr>
          <a:xfrm>
            <a:off x="1714500" y="5106256"/>
            <a:ext cx="4800600" cy="1381125"/>
          </a:xfrm>
          <a:prstGeom prst="rect">
            <a:avLst/>
          </a:prstGeom>
        </p:spPr>
      </p:pic>
      <p:pic>
        <p:nvPicPr>
          <p:cNvPr id="3" name="Picture 2" descr="image/jpeg">
            <a:extLst>
              <a:ext uri="{FF2B5EF4-FFF2-40B4-BE49-F238E27FC236}">
                <a16:creationId xmlns:a16="http://schemas.microsoft.com/office/drawing/2014/main" id="{9DCAD206-244B-95E7-B7A3-9AFE863C80BF}"/>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993979" y="1238250"/>
            <a:ext cx="3050383" cy="4067176"/>
          </a:xfrm>
          <a:prstGeom prst="rect">
            <a:avLst/>
          </a:prstGeom>
          <a:noFill/>
          <a:ln>
            <a:noFill/>
          </a:ln>
        </p:spPr>
      </p:pic>
      <p:pic>
        <p:nvPicPr>
          <p:cNvPr id="5" name="Picture 4">
            <a:extLst>
              <a:ext uri="{FF2B5EF4-FFF2-40B4-BE49-F238E27FC236}">
                <a16:creationId xmlns:a16="http://schemas.microsoft.com/office/drawing/2014/main" id="{B2025BFE-CC69-AABD-C45A-DADE835BF743}"/>
              </a:ext>
            </a:extLst>
          </p:cNvPr>
          <p:cNvPicPr>
            <a:picLocks noChangeAspect="1"/>
          </p:cNvPicPr>
          <p:nvPr/>
        </p:nvPicPr>
        <p:blipFill rotWithShape="1">
          <a:blip r:embed="rId5"/>
          <a:srcRect l="70256" t="46817" r="9616" b="33963"/>
          <a:stretch/>
        </p:blipFill>
        <p:spPr bwMode="auto">
          <a:xfrm>
            <a:off x="2413757" y="5440459"/>
            <a:ext cx="1576352" cy="7831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702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914399" y="702699"/>
            <a:ext cx="7633760" cy="768654"/>
          </a:xfrm>
        </p:spPr>
        <p:txBody>
          <a:bodyPr/>
          <a:lstStyle/>
          <a:p>
            <a:r>
              <a:rPr lang="en-US" dirty="0"/>
              <a:t>School Advisory Committee</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399" y="1743728"/>
            <a:ext cx="6976154" cy="1737360"/>
          </a:xfrm>
        </p:spPr>
        <p:txBody>
          <a:bodyPr>
            <a:normAutofit/>
          </a:bodyPr>
          <a:lstStyle/>
          <a:p>
            <a:pPr marL="285750" indent="-285750">
              <a:buFont typeface="Arial" panose="020B0604020202020204" pitchFamily="34" charset="0"/>
              <a:buChar char="•"/>
            </a:pPr>
            <a:r>
              <a:rPr lang="en-US" dirty="0"/>
              <a:t>Third Tuesday of the month 3:30pm Media Center</a:t>
            </a:r>
          </a:p>
          <a:p>
            <a:pPr marL="285750" indent="-285750">
              <a:buFont typeface="Arial" panose="020B0604020202020204" pitchFamily="34" charset="0"/>
              <a:buChar char="•"/>
            </a:pPr>
            <a:r>
              <a:rPr lang="en-US" dirty="0"/>
              <a:t>Parents and community members that provide input on the School Improvement Plan and make decisions regarding funds to best support annual goals.</a:t>
            </a:r>
          </a:p>
          <a:p>
            <a:pPr marL="285750" indent="-285750">
              <a:buFont typeface="Arial" panose="020B0604020202020204" pitchFamily="34" charset="0"/>
              <a:buChar char="•"/>
            </a:pPr>
            <a:r>
              <a:rPr lang="en-US" dirty="0"/>
              <a:t>If interested, contact Mrs. Angela Rodgers</a:t>
            </a:r>
          </a:p>
          <a:p>
            <a:pPr marL="285750" indent="-285750">
              <a:buFont typeface="Arial" panose="020B0604020202020204" pitchFamily="34" charset="0"/>
              <a:buChar char="•"/>
            </a:pPr>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
        <p:nvSpPr>
          <p:cNvPr id="3" name="Title 1">
            <a:extLst>
              <a:ext uri="{FF2B5EF4-FFF2-40B4-BE49-F238E27FC236}">
                <a16:creationId xmlns:a16="http://schemas.microsoft.com/office/drawing/2014/main" id="{D3F00307-954F-E389-4977-BD168A93B071}"/>
              </a:ext>
            </a:extLst>
          </p:cNvPr>
          <p:cNvSpPr txBox="1">
            <a:spLocks/>
          </p:cNvSpPr>
          <p:nvPr/>
        </p:nvSpPr>
        <p:spPr>
          <a:xfrm>
            <a:off x="676168" y="3633906"/>
            <a:ext cx="7633760" cy="7686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dirty="0"/>
              <a:t>Parent Teacher Organization</a:t>
            </a:r>
          </a:p>
        </p:txBody>
      </p:sp>
      <p:sp>
        <p:nvSpPr>
          <p:cNvPr id="4" name="Text Placeholder 5">
            <a:extLst>
              <a:ext uri="{FF2B5EF4-FFF2-40B4-BE49-F238E27FC236}">
                <a16:creationId xmlns:a16="http://schemas.microsoft.com/office/drawing/2014/main" id="{31AB39D6-DE06-2F16-688F-63780C08DDB8}"/>
              </a:ext>
            </a:extLst>
          </p:cNvPr>
          <p:cNvSpPr txBox="1">
            <a:spLocks/>
          </p:cNvSpPr>
          <p:nvPr/>
        </p:nvSpPr>
        <p:spPr>
          <a:xfrm>
            <a:off x="914399" y="4625765"/>
            <a:ext cx="6976154" cy="17373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Third Tuesday of the month 4:15pm Media Center</a:t>
            </a:r>
          </a:p>
          <a:p>
            <a:pPr marL="285750" indent="-285750">
              <a:buFont typeface="Arial" panose="020B0604020202020204" pitchFamily="34" charset="0"/>
              <a:buChar char="•"/>
            </a:pPr>
            <a:r>
              <a:rPr lang="en-US" dirty="0"/>
              <a:t>Parents and teachers collaborating on ways to enhance the experience children have at school- Fall Festival, Winter Wonderland, Spring STEAM Night, and fundraisers.</a:t>
            </a:r>
          </a:p>
          <a:p>
            <a:pPr marL="285750" indent="-285750">
              <a:buFont typeface="Arial" panose="020B0604020202020204" pitchFamily="34" charset="0"/>
              <a:buChar char="•"/>
            </a:pPr>
            <a:r>
              <a:rPr lang="en-US" dirty="0"/>
              <a:t>If interested, contact Mrs. Lori Kosier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100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49"/>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249"/>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4389120" y="730522"/>
            <a:ext cx="6857999" cy="653547"/>
          </a:xfrm>
        </p:spPr>
        <p:txBody>
          <a:bodyPr/>
          <a:lstStyle/>
          <a:p>
            <a:r>
              <a:rPr lang="en-US" dirty="0"/>
              <a:t>Safety Measures</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80273" y="2306952"/>
            <a:ext cx="1572593" cy="2244095"/>
          </a:xfrm>
          <a:prstGeom prst="rect">
            <a:avLst/>
          </a:prstGeom>
        </p:spPr>
      </p:pic>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714500"/>
            <a:ext cx="6858000" cy="4477956"/>
          </a:xfrm>
        </p:spPr>
        <p:txBody>
          <a:bodyPr>
            <a:normAutofit/>
          </a:bodyPr>
          <a:lstStyle/>
          <a:p>
            <a:pPr marL="285750" indent="-285750">
              <a:buFont typeface="Arial" panose="020B0604020202020204" pitchFamily="34" charset="0"/>
              <a:buChar char="•"/>
            </a:pPr>
            <a:r>
              <a:rPr lang="en-US" sz="2400" dirty="0"/>
              <a:t>Precautions</a:t>
            </a:r>
          </a:p>
          <a:p>
            <a:pPr marL="742950" lvl="1" indent="-285750">
              <a:buFont typeface="Arial" panose="020B0604020202020204" pitchFamily="34" charset="0"/>
              <a:buChar char="•"/>
            </a:pPr>
            <a:r>
              <a:rPr lang="en-US" dirty="0">
                <a:solidFill>
                  <a:schemeClr val="bg1"/>
                </a:solidFill>
              </a:rPr>
              <a:t>Keep n Track</a:t>
            </a:r>
          </a:p>
          <a:p>
            <a:pPr marL="742950" lvl="1" indent="-285750">
              <a:buFont typeface="Arial" panose="020B0604020202020204" pitchFamily="34" charset="0"/>
              <a:buChar char="•"/>
            </a:pPr>
            <a:r>
              <a:rPr lang="en-US" dirty="0">
                <a:solidFill>
                  <a:schemeClr val="bg1"/>
                </a:solidFill>
              </a:rPr>
              <a:t>Interior &amp; Exterior Additions</a:t>
            </a:r>
          </a:p>
          <a:p>
            <a:pPr marL="285750" indent="-285750">
              <a:buFont typeface="Arial" panose="020B0604020202020204" pitchFamily="34" charset="0"/>
              <a:buChar char="•"/>
            </a:pPr>
            <a:r>
              <a:rPr lang="en-US" sz="2400" dirty="0"/>
              <a:t>Drills</a:t>
            </a:r>
          </a:p>
          <a:p>
            <a:pPr marL="742950" lvl="1" indent="-285750">
              <a:buFont typeface="Arial" panose="020B0604020202020204" pitchFamily="34" charset="0"/>
              <a:buChar char="•"/>
            </a:pPr>
            <a:r>
              <a:rPr lang="en-US" dirty="0">
                <a:solidFill>
                  <a:schemeClr val="bg1"/>
                </a:solidFill>
              </a:rPr>
              <a:t>Fire, Tornado, Lockdown, &amp; Evacuation</a:t>
            </a:r>
          </a:p>
          <a:p>
            <a:pPr marL="285750" indent="-285750">
              <a:buFont typeface="Arial" panose="020B0604020202020204" pitchFamily="34" charset="0"/>
              <a:buChar char="•"/>
            </a:pPr>
            <a:r>
              <a:rPr lang="en-US" sz="2400" dirty="0"/>
              <a:t>Threats</a:t>
            </a:r>
          </a:p>
          <a:p>
            <a:pPr marL="742950" lvl="1" indent="-285750">
              <a:buFont typeface="Arial" panose="020B0604020202020204" pitchFamily="34" charset="0"/>
              <a:buChar char="•"/>
            </a:pPr>
            <a:r>
              <a:rPr lang="en-US" dirty="0">
                <a:solidFill>
                  <a:schemeClr val="bg1"/>
                </a:solidFill>
              </a:rPr>
              <a:t>Trained Team Investigates</a:t>
            </a:r>
          </a:p>
          <a:p>
            <a:pPr marL="742950" lvl="1" indent="-285750">
              <a:buFont typeface="Arial" panose="020B0604020202020204" pitchFamily="34" charset="0"/>
              <a:buChar char="•"/>
            </a:pPr>
            <a:r>
              <a:rPr lang="en-US" dirty="0">
                <a:solidFill>
                  <a:schemeClr val="bg1"/>
                </a:solidFill>
              </a:rPr>
              <a:t>See Something, Say Something</a:t>
            </a:r>
          </a:p>
          <a:p>
            <a:pPr marL="742950" lvl="1" indent="-285750">
              <a:buFont typeface="Arial" panose="020B0604020202020204" pitchFamily="34" charset="0"/>
              <a:buChar char="•"/>
            </a:pPr>
            <a:r>
              <a:rPr lang="en-US" dirty="0">
                <a:solidFill>
                  <a:schemeClr val="bg1"/>
                </a:solidFill>
              </a:rPr>
              <a:t>Taken Seriously</a:t>
            </a:r>
          </a:p>
          <a:p>
            <a:pPr marL="742950" lvl="1" indent="-285750">
              <a:buFont typeface="Arial" panose="020B0604020202020204" pitchFamily="34" charset="0"/>
              <a:buChar char="•"/>
            </a:pPr>
            <a:r>
              <a:rPr lang="en-US" dirty="0">
                <a:solidFill>
                  <a:schemeClr val="bg1"/>
                </a:solidFill>
              </a:rPr>
              <a:t>Monitor Exposure to Violent Content</a:t>
            </a:r>
          </a:p>
          <a:p>
            <a:pPr marL="742950" lvl="1" indent="-285750">
              <a:buFont typeface="Arial" panose="020B0604020202020204" pitchFamily="34" charset="0"/>
              <a:buChar char="•"/>
            </a:pPr>
            <a:endParaRPr lang="en-US" dirty="0">
              <a:solidFill>
                <a:schemeClr val="bg1"/>
              </a:solidFill>
            </a:endParaRPr>
          </a:p>
          <a:p>
            <a:pPr lvl="1"/>
            <a:endParaRPr lang="en-US" dirty="0"/>
          </a:p>
          <a:p>
            <a:pPr lvl="1"/>
            <a:endParaRPr lang="en-US" dirty="0"/>
          </a:p>
          <a:p>
            <a:pPr marL="914400" lvl="1" indent="-4572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7493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latin typeface="+mj-lt"/>
              </a:rPr>
              <a:t>South Woods Elementary School</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lnSpcReduction="10000"/>
          </a:bodyPr>
          <a:lstStyle/>
          <a:p>
            <a:r>
              <a:rPr lang="en-US" dirty="0"/>
              <a:t>K Curriculum</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667000" y="3098810"/>
            <a:ext cx="6858000" cy="640080"/>
          </a:xfrm>
        </p:spPr>
        <p:txBody>
          <a:bodyPr>
            <a:normAutofit/>
          </a:bodyPr>
          <a:lstStyle/>
          <a:p>
            <a:r>
              <a:rPr lang="en-US" dirty="0">
                <a:latin typeface="+mj-lt"/>
              </a:rPr>
              <a:t>September </a:t>
            </a:r>
            <a:r>
              <a:rPr lang="en-US" dirty="0"/>
              <a:t>24, 2024</a:t>
            </a:r>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169738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a:xfrm>
            <a:off x="914400" y="738466"/>
            <a:ext cx="9397388" cy="685800"/>
          </a:xfrm>
        </p:spPr>
        <p:txBody>
          <a:bodyPr/>
          <a:lstStyle/>
          <a:p>
            <a:r>
              <a:rPr lang="en-US" dirty="0"/>
              <a:t>Measuring Students’ Success in KG</a:t>
            </a:r>
          </a:p>
        </p:txBody>
      </p:sp>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914400" y="1913294"/>
            <a:ext cx="6400800" cy="4206240"/>
          </a:xfrm>
        </p:spPr>
        <p:txBody>
          <a:bodyPr>
            <a:normAutofit/>
          </a:bodyPr>
          <a:lstStyle/>
          <a:p>
            <a:pPr marL="285750" indent="-285750" algn="l">
              <a:lnSpc>
                <a:spcPts val="2800"/>
              </a:lnSpc>
              <a:buFont typeface="Arial" panose="020B0604020202020204" pitchFamily="34" charset="0"/>
              <a:buChar char="•"/>
            </a:pPr>
            <a:r>
              <a:rPr lang="en-US" sz="2400" dirty="0"/>
              <a:t>Mastery of the ELA and Math BEST Standards </a:t>
            </a:r>
          </a:p>
          <a:p>
            <a:pPr marL="285750" indent="-285750" algn="l">
              <a:lnSpc>
                <a:spcPts val="2800"/>
              </a:lnSpc>
              <a:buFont typeface="Arial" panose="020B0604020202020204" pitchFamily="34" charset="0"/>
              <a:buChar char="•"/>
            </a:pPr>
            <a:r>
              <a:rPr lang="en-US" sz="2400" dirty="0"/>
              <a:t>The Year-At-A-Glance shows parents which standards will be taught during the school year and when</a:t>
            </a:r>
          </a:p>
          <a:p>
            <a:pPr marL="285750" indent="-285750" algn="l">
              <a:lnSpc>
                <a:spcPts val="2800"/>
              </a:lnSpc>
              <a:buFont typeface="Arial" panose="020B0604020202020204" pitchFamily="34" charset="0"/>
              <a:buChar char="•"/>
            </a:pPr>
            <a:r>
              <a:rPr lang="en-US" sz="2400" dirty="0"/>
              <a:t>Checklists, along with summative and formative assessments measure progress throughout the year</a:t>
            </a:r>
          </a:p>
          <a:p>
            <a:pPr marL="285750" indent="-285750" algn="l">
              <a:lnSpc>
                <a:spcPts val="2800"/>
              </a:lnSpc>
              <a:buFont typeface="Arial" panose="020B0604020202020204" pitchFamily="34" charset="0"/>
              <a:buChar char="•"/>
            </a:pPr>
            <a:r>
              <a:rPr lang="en-US" sz="2400" dirty="0"/>
              <a:t>Student’s progress  is communicated on interims and report cards</a:t>
            </a:r>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72" y="2491609"/>
            <a:ext cx="2645040" cy="2089582"/>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a:xfrm>
            <a:off x="3010329" y="946653"/>
            <a:ext cx="8236790" cy="653547"/>
          </a:xfrm>
        </p:spPr>
        <p:txBody>
          <a:bodyPr>
            <a:normAutofit fontScale="90000"/>
          </a:bodyPr>
          <a:lstStyle/>
          <a:p>
            <a:r>
              <a:rPr lang="en-US" dirty="0"/>
              <a:t>Measuring Students’ Success in KG</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a:normAutofit/>
          </a:bodyPr>
          <a:lstStyle/>
          <a:p>
            <a:pPr marL="342900" indent="-342900" algn="l">
              <a:lnSpc>
                <a:spcPts val="2800"/>
              </a:lnSpc>
              <a:buFont typeface="Arial" panose="020B0604020202020204" pitchFamily="34" charset="0"/>
              <a:buChar char="•"/>
            </a:pPr>
            <a:r>
              <a:rPr lang="en-US" dirty="0"/>
              <a:t>Interim and Report Grades</a:t>
            </a:r>
          </a:p>
          <a:p>
            <a:pPr marL="800100" lvl="1" indent="-342900">
              <a:lnSpc>
                <a:spcPts val="2800"/>
              </a:lnSpc>
              <a:buFont typeface="Courier New" panose="02070309020205020404" pitchFamily="49" charset="0"/>
              <a:buChar char="o"/>
            </a:pPr>
            <a:r>
              <a:rPr lang="en-US" sz="1800" dirty="0"/>
              <a:t>M- Meeting the standard</a:t>
            </a:r>
          </a:p>
          <a:p>
            <a:pPr marL="800100" lvl="1" indent="-342900">
              <a:lnSpc>
                <a:spcPts val="2800"/>
              </a:lnSpc>
              <a:buFont typeface="Courier New" panose="02070309020205020404" pitchFamily="49" charset="0"/>
              <a:buChar char="o"/>
            </a:pPr>
            <a:r>
              <a:rPr lang="en-US" sz="1800" dirty="0"/>
              <a:t>P- Progressing towards the standards</a:t>
            </a:r>
          </a:p>
          <a:p>
            <a:pPr marL="800100" lvl="1" indent="-342900">
              <a:lnSpc>
                <a:spcPts val="2800"/>
              </a:lnSpc>
              <a:buFont typeface="Courier New" panose="02070309020205020404" pitchFamily="49" charset="0"/>
              <a:buChar char="o"/>
            </a:pPr>
            <a:r>
              <a:rPr lang="en-US" sz="1800" dirty="0"/>
              <a:t>I- Improvement Needed</a:t>
            </a:r>
          </a:p>
          <a:p>
            <a:pPr marL="342900" indent="-342900">
              <a:lnSpc>
                <a:spcPts val="2800"/>
              </a:lnSpc>
              <a:buFont typeface="Arial" panose="020B0604020202020204" pitchFamily="34" charset="0"/>
              <a:buChar char="•"/>
            </a:pPr>
            <a:r>
              <a:rPr lang="en-US" dirty="0"/>
              <a:t>STATE Tests (FAST Reading &amp; Math)</a:t>
            </a:r>
          </a:p>
          <a:p>
            <a:pPr marL="800100" lvl="1" indent="-342900">
              <a:lnSpc>
                <a:spcPts val="2800"/>
              </a:lnSpc>
              <a:buFont typeface="Courier New" panose="02070309020205020404" pitchFamily="49" charset="0"/>
              <a:buChar char="o"/>
            </a:pPr>
            <a:r>
              <a:rPr lang="en-US" sz="1800" dirty="0"/>
              <a:t>PM1- August - September</a:t>
            </a:r>
          </a:p>
          <a:p>
            <a:pPr marL="800100" lvl="1" indent="-342900">
              <a:lnSpc>
                <a:spcPts val="2800"/>
              </a:lnSpc>
              <a:buFont typeface="Courier New" panose="02070309020205020404" pitchFamily="49" charset="0"/>
              <a:buChar char="o"/>
            </a:pPr>
            <a:r>
              <a:rPr lang="en-US" sz="1800" dirty="0"/>
              <a:t>PM2- December - January</a:t>
            </a:r>
          </a:p>
          <a:p>
            <a:pPr marL="800100" lvl="1" indent="-342900">
              <a:lnSpc>
                <a:spcPts val="2800"/>
              </a:lnSpc>
              <a:buFont typeface="Courier New" panose="02070309020205020404" pitchFamily="49" charset="0"/>
              <a:buChar char="o"/>
            </a:pPr>
            <a:r>
              <a:rPr lang="en-US" sz="1800" dirty="0"/>
              <a:t>PM3- May</a:t>
            </a:r>
          </a:p>
          <a:p>
            <a:endParaRPr lang="en-US" dirty="0"/>
          </a:p>
        </p:txBody>
      </p:sp>
    </p:spTree>
    <p:extLst>
      <p:ext uri="{BB962C8B-B14F-4D97-AF65-F5344CB8AC3E}">
        <p14:creationId xmlns:p14="http://schemas.microsoft.com/office/powerpoint/2010/main" val="245869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1986813" y="1364439"/>
            <a:ext cx="7772402" cy="685800"/>
          </a:xfrm>
        </p:spPr>
        <p:txBody>
          <a:bodyPr>
            <a:noAutofit/>
          </a:bodyPr>
          <a:lstStyle/>
          <a:p>
            <a:pPr algn="ctr"/>
            <a:r>
              <a:rPr lang="en-US" sz="3200" dirty="0"/>
              <a:t>Supporting Your Kindergartners’ Success</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2331720" y="2500828"/>
            <a:ext cx="8079220" cy="4357171"/>
          </a:xfrm>
        </p:spPr>
        <p:txBody>
          <a:bodyPr>
            <a:normAutofit/>
          </a:bodyPr>
          <a:lstStyle/>
          <a:p>
            <a:r>
              <a:rPr lang="en-US" dirty="0"/>
              <a:t>Support your student by practicing the following skills:</a:t>
            </a:r>
          </a:p>
          <a:p>
            <a:pPr marL="285750" indent="-285750">
              <a:buFont typeface="Wingdings" panose="05000000000000000000" pitchFamily="2" charset="2"/>
              <a:buChar char="ü"/>
            </a:pPr>
            <a:r>
              <a:rPr lang="en-US" dirty="0"/>
              <a:t>Name Writing (first and last)</a:t>
            </a:r>
          </a:p>
          <a:p>
            <a:pPr marL="285750" indent="-285750">
              <a:buFont typeface="Wingdings" panose="05000000000000000000" pitchFamily="2" charset="2"/>
              <a:buChar char="ü"/>
            </a:pPr>
            <a:r>
              <a:rPr lang="en-US" dirty="0"/>
              <a:t>Letter Writing </a:t>
            </a:r>
          </a:p>
          <a:p>
            <a:pPr marL="285750" indent="-285750">
              <a:buFont typeface="Wingdings" panose="05000000000000000000" pitchFamily="2" charset="2"/>
              <a:buChar char="ü"/>
            </a:pPr>
            <a:r>
              <a:rPr lang="en-US" dirty="0"/>
              <a:t>Number Writing </a:t>
            </a:r>
          </a:p>
          <a:p>
            <a:pPr marL="285750" indent="-285750">
              <a:buFont typeface="Wingdings" panose="05000000000000000000" pitchFamily="2" charset="2"/>
              <a:buChar char="ü"/>
            </a:pPr>
            <a:r>
              <a:rPr lang="en-US" dirty="0"/>
              <a:t>Identifying all upper- and lower-case letters</a:t>
            </a:r>
          </a:p>
          <a:p>
            <a:pPr marL="285750" indent="-285750">
              <a:buFont typeface="Wingdings" panose="05000000000000000000" pitchFamily="2" charset="2"/>
              <a:buChar char="ü"/>
            </a:pPr>
            <a:r>
              <a:rPr lang="en-US" dirty="0"/>
              <a:t>Identifying letter sounds (both consonants and vowels)</a:t>
            </a:r>
          </a:p>
          <a:p>
            <a:pPr marL="285750" indent="-285750">
              <a:buFont typeface="Wingdings" panose="05000000000000000000" pitchFamily="2" charset="2"/>
              <a:buChar char="ü"/>
            </a:pPr>
            <a:r>
              <a:rPr lang="en-US" dirty="0"/>
              <a:t>Counting to 100</a:t>
            </a:r>
          </a:p>
          <a:p>
            <a:pPr marL="285750" indent="-285750">
              <a:buFont typeface="Wingdings" panose="05000000000000000000" pitchFamily="2" charset="2"/>
              <a:buChar char="ü"/>
            </a:pPr>
            <a:r>
              <a:rPr lang="en-US" dirty="0"/>
              <a:t> Gross Motor Skills (standing and walking, running and jumping, and sitting upright at the table)</a:t>
            </a:r>
          </a:p>
          <a:p>
            <a:pPr marL="285750" indent="-285750">
              <a:buFont typeface="Wingdings" panose="05000000000000000000" pitchFamily="2" charset="2"/>
              <a:buChar char="ü"/>
            </a:pPr>
            <a:r>
              <a:rPr lang="en-US" dirty="0"/>
              <a:t>Fine Motor Skills (</a:t>
            </a:r>
            <a:r>
              <a:rPr lang="en-US" b="0" i="0" dirty="0">
                <a:solidFill>
                  <a:srgbClr val="040C28"/>
                </a:solidFill>
                <a:effectLst/>
                <a:latin typeface="Google Sans"/>
              </a:rPr>
              <a:t>reaching, grasping, and manipulating objects with your hands)</a:t>
            </a:r>
          </a:p>
          <a:p>
            <a:pPr marL="285750" indent="-285750">
              <a:buFont typeface="Wingdings" panose="05000000000000000000" pitchFamily="2" charset="2"/>
              <a:buChar char="ü"/>
            </a:pPr>
            <a:r>
              <a:rPr lang="en-US" dirty="0">
                <a:solidFill>
                  <a:srgbClr val="040C28"/>
                </a:solidFill>
                <a:latin typeface="Google Sans"/>
              </a:rPr>
              <a:t>Using scissors </a:t>
            </a:r>
            <a:endParaRPr lang="en-US" dirty="0"/>
          </a:p>
        </p:txBody>
      </p:sp>
    </p:spTree>
    <p:extLst>
      <p:ext uri="{BB962C8B-B14F-4D97-AF65-F5344CB8AC3E}">
        <p14:creationId xmlns:p14="http://schemas.microsoft.com/office/powerpoint/2010/main" val="5249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EED2D-C894-47C4-9CDD-55EC03B2713B}">
  <ds:schemaRefs>
    <ds:schemaRef ds:uri="http://schemas.microsoft.com/office/2006/metadata/properties"/>
    <ds:schemaRef ds:uri="http://schemas.microsoft.com/office/2006/documentManagement/types"/>
    <ds:schemaRef ds:uri="http://schemas.microsoft.com/office/infopath/2007/PartnerControls"/>
    <ds:schemaRef ds:uri="71af3243-3dd4-4a8d-8c0d-dd76da1f02a5"/>
    <ds:schemaRef ds:uri="http://purl.org/dc/terms/"/>
    <ds:schemaRef ds:uri="http://purl.org/dc/dcmitype/"/>
    <ds:schemaRef ds:uri="http://purl.org/dc/elements/1.1/"/>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576</TotalTime>
  <Words>1252</Words>
  <Application>Microsoft Office PowerPoint</Application>
  <PresentationFormat>Widescreen</PresentationFormat>
  <Paragraphs>117</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Courier New</vt:lpstr>
      <vt:lpstr>Google Sans</vt:lpstr>
      <vt:lpstr>Kristen ITC</vt:lpstr>
      <vt:lpstr>Quire Sans</vt:lpstr>
      <vt:lpstr>Wingdings</vt:lpstr>
      <vt:lpstr>Office Theme</vt:lpstr>
      <vt:lpstr>South Woods Elementary School </vt:lpstr>
      <vt:lpstr>South Woods is a Title I School </vt:lpstr>
      <vt:lpstr>South Woods is a Community Partnership School</vt:lpstr>
      <vt:lpstr>School Advisory Committee</vt:lpstr>
      <vt:lpstr>Safety Measures</vt:lpstr>
      <vt:lpstr>South Woods Elementary School </vt:lpstr>
      <vt:lpstr>Measuring Students’ Success in KG</vt:lpstr>
      <vt:lpstr>Measuring Students’ Success in KG</vt:lpstr>
      <vt:lpstr>Supporting Your Kindergartners’ Success</vt:lpstr>
      <vt:lpstr>Understanding Your Student’s STAR / FAST Scores</vt:lpstr>
      <vt:lpstr>FAST Reading and Math Data: PM1 STAR  Parent Report</vt:lpstr>
      <vt:lpstr>FAST Reading and Math Data: PM1 STAR  Parent Report</vt:lpstr>
      <vt:lpstr>FAST Reading and Math Data: PM1 STAR  Parent Report</vt:lpstr>
      <vt:lpstr>FAST Reading and Math Data: PM1 STAR  Family Report</vt:lpstr>
      <vt:lpstr>FAST Reading and Math Data: PM1 STAR  Family Report</vt:lpstr>
      <vt:lpstr>Supporting Your Kindergarteners’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Woods Elementary School </dc:title>
  <dc:creator>Almarene Lowndes</dc:creator>
  <cp:lastModifiedBy>Emily Owens</cp:lastModifiedBy>
  <cp:revision>3</cp:revision>
  <dcterms:created xsi:type="dcterms:W3CDTF">2023-09-13T19:31:14Z</dcterms:created>
  <dcterms:modified xsi:type="dcterms:W3CDTF">2024-09-25T13:55:44Z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